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18862-7BEC-43A2-9231-C8E0C7DA72A3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187C5-A6FF-4F59-A2AF-B525D3AC58B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 smtClean="0">
                <a:solidFill>
                  <a:srgbClr val="002060"/>
                </a:solidFill>
                <a:latin typeface="华文琥珀" pitchFamily="2" charset="-122"/>
                <a:ea typeface="华文琥珀" pitchFamily="2" charset="-122"/>
              </a:rPr>
              <a:t>水资源利用与节水</a:t>
            </a:r>
            <a:endParaRPr lang="zh-CN" altLang="en-US" sz="6000" dirty="0">
              <a:solidFill>
                <a:srgbClr val="00206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北京节水展馆</a:t>
            </a:r>
            <a:endParaRPr lang="en-US" altLang="zh-CN" sz="4000" dirty="0" smtClean="0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4000" dirty="0" smtClean="0">
                <a:latin typeface="黑体" pitchFamily="49" charset="-122"/>
                <a:ea typeface="黑体" pitchFamily="49" charset="-122"/>
              </a:rPr>
              <a:t>XXXX</a:t>
            </a:r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年</a:t>
            </a:r>
            <a:r>
              <a:rPr lang="en-US" altLang="zh-CN" sz="4000" dirty="0" smtClean="0"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月</a:t>
            </a:r>
            <a:r>
              <a:rPr lang="en-US" altLang="zh-CN" sz="4000" dirty="0" smtClean="0"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4000" dirty="0" smtClean="0">
                <a:latin typeface="黑体" pitchFamily="49" charset="-122"/>
                <a:ea typeface="黑体" pitchFamily="49" charset="-122"/>
              </a:rPr>
              <a:t>日</a:t>
            </a:r>
            <a:endParaRPr lang="zh-CN" altLang="en-US" sz="4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清晨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79712" y="546578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9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1</a:t>
            </a:r>
            <a:r>
              <a:rPr lang="zh-CN" altLang="zh-CN" dirty="0" smtClean="0"/>
              <a:t>、水资源概述</a:t>
            </a:r>
          </a:p>
          <a:p>
            <a:r>
              <a:rPr lang="zh-CN" altLang="zh-CN" dirty="0" smtClean="0"/>
              <a:t>目前世界水资源达到</a:t>
            </a:r>
            <a:r>
              <a:rPr lang="en-US" altLang="zh-CN" dirty="0" smtClean="0"/>
              <a:t>13.8</a:t>
            </a:r>
            <a:r>
              <a:rPr lang="zh-CN" altLang="zh-CN" dirty="0" smtClean="0"/>
              <a:t>亿立方千米，但人类生活所需的淡水资源却只占</a:t>
            </a:r>
            <a:r>
              <a:rPr lang="en-US" altLang="zh-CN" dirty="0" smtClean="0"/>
              <a:t>2.53%</a:t>
            </a:r>
            <a:r>
              <a:rPr lang="zh-CN" altLang="zh-CN" dirty="0" smtClean="0"/>
              <a:t>，约为</a:t>
            </a:r>
            <a:r>
              <a:rPr lang="en-US" altLang="zh-CN" dirty="0" smtClean="0"/>
              <a:t>0.35</a:t>
            </a:r>
            <a:r>
              <a:rPr lang="zh-CN" altLang="zh-CN" dirty="0" smtClean="0"/>
              <a:t>亿立方千米。我国水资源总量位居世界第六，但人均水资源占有量仅为</a:t>
            </a:r>
            <a:r>
              <a:rPr lang="en-US" altLang="zh-CN" dirty="0" smtClean="0"/>
              <a:t>2200</a:t>
            </a:r>
            <a:r>
              <a:rPr lang="zh-CN" altLang="zh-CN" dirty="0" smtClean="0"/>
              <a:t>立方米，为世界人均水资源占有量的</a:t>
            </a:r>
            <a:r>
              <a:rPr lang="en-US" altLang="zh-CN" dirty="0" smtClean="0"/>
              <a:t>1/4</a:t>
            </a:r>
            <a:r>
              <a:rPr lang="zh-CN" altLang="zh-CN" dirty="0" smtClean="0"/>
              <a:t>。</a:t>
            </a:r>
          </a:p>
          <a:p>
            <a:r>
              <a:rPr lang="zh-CN" altLang="zh-CN" dirty="0" smtClean="0"/>
              <a:t>北京属于重度缺水地区。全市人均水资源占有量不足</a:t>
            </a:r>
            <a:r>
              <a:rPr lang="en-US" altLang="zh-CN" dirty="0" smtClean="0"/>
              <a:t>300</a:t>
            </a:r>
            <a:r>
              <a:rPr lang="zh-CN" altLang="zh-CN" dirty="0" smtClean="0"/>
              <a:t>立方米，仅为全国人均水资源量的</a:t>
            </a:r>
            <a:r>
              <a:rPr lang="en-US" altLang="zh-CN" dirty="0" smtClean="0"/>
              <a:t>1/8</a:t>
            </a:r>
            <a:r>
              <a:rPr lang="zh-CN" altLang="zh-CN" dirty="0" smtClean="0"/>
              <a:t>，世界人均水资源量的</a:t>
            </a:r>
            <a:r>
              <a:rPr lang="en-US" altLang="zh-CN" dirty="0" smtClean="0"/>
              <a:t>1/30</a:t>
            </a:r>
            <a:r>
              <a:rPr lang="zh-CN" altLang="zh-CN" dirty="0" smtClean="0"/>
              <a:t>。</a:t>
            </a:r>
          </a:p>
          <a:p>
            <a:r>
              <a:rPr lang="zh-CN" altLang="zh-CN" dirty="0" smtClean="0"/>
              <a:t>北京水资源主要靠天然降水和永定河、潮白河上游来水。</a:t>
            </a:r>
          </a:p>
          <a:p>
            <a:r>
              <a:rPr lang="en-US" altLang="zh-CN" dirty="0" smtClean="0"/>
              <a:t>2</a:t>
            </a:r>
            <a:r>
              <a:rPr lang="zh-CN" altLang="zh-CN" dirty="0" smtClean="0"/>
              <a:t>、水的特性</a:t>
            </a:r>
          </a:p>
          <a:p>
            <a:r>
              <a:rPr lang="zh-CN" altLang="zh-CN" dirty="0" smtClean="0"/>
              <a:t>水是氢氧化合物，其分子式为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O</a:t>
            </a:r>
            <a:r>
              <a:rPr lang="zh-CN" altLang="zh-CN" dirty="0" smtClean="0"/>
              <a:t>。</a:t>
            </a:r>
          </a:p>
          <a:p>
            <a:r>
              <a:rPr lang="zh-CN" altLang="zh-CN" dirty="0" smtClean="0"/>
              <a:t>水的表面有张力、水有导电性、水可以形成虹吸现象。</a:t>
            </a:r>
          </a:p>
          <a:p>
            <a:r>
              <a:rPr lang="en-US" altLang="zh-CN" dirty="0" smtClean="0"/>
              <a:t>3</a:t>
            </a:r>
            <a:r>
              <a:rPr lang="zh-CN" altLang="zh-CN" dirty="0" smtClean="0"/>
              <a:t>、自来水的由来</a:t>
            </a:r>
          </a:p>
          <a:p>
            <a:r>
              <a:rPr lang="zh-CN" altLang="zh-CN" dirty="0" smtClean="0"/>
              <a:t>自来水不是自来的，它是经过一系列水处理净化过程生产出来的。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2000" dirty="0" smtClean="0">
                <a:latin typeface="华文琥珀" pitchFamily="2" charset="-122"/>
                <a:ea typeface="华文琥珀" pitchFamily="2" charset="-122"/>
                <a:hlinkClick r:id="" action="ppaction://hlinkshowjump?jump=nextslide"/>
              </a:rPr>
              <a:t>水的知识</a:t>
            </a:r>
            <a:endParaRPr lang="zh-CN" altLang="en-US" sz="2000" dirty="0">
              <a:latin typeface="华文琥珀" pitchFamily="2" charset="-122"/>
              <a:ea typeface="华文琥珀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800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16832"/>
            <a:ext cx="2188592" cy="2615367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3674720"/>
          </a:xfrm>
        </p:spPr>
        <p:txBody>
          <a:bodyPr>
            <a:normAutofit fontScale="90000"/>
          </a:bodyPr>
          <a:lstStyle/>
          <a:p>
            <a:r>
              <a:rPr lang="zh-CN" altLang="zh-CN" sz="2200" dirty="0" smtClean="0">
                <a:latin typeface="华文琥珀" pitchFamily="2" charset="-122"/>
                <a:ea typeface="华文琥珀" pitchFamily="2" charset="-122"/>
              </a:rPr>
              <a:t>水</a:t>
            </a:r>
            <a:r>
              <a:rPr lang="zh-CN" altLang="zh-CN" sz="2200" dirty="0">
                <a:latin typeface="华文琥珀" pitchFamily="2" charset="-122"/>
                <a:ea typeface="华文琥珀" pitchFamily="2" charset="-122"/>
              </a:rPr>
              <a:t>的</a:t>
            </a:r>
            <a:r>
              <a:rPr lang="zh-CN" altLang="zh-CN" sz="2200" dirty="0" smtClean="0">
                <a:latin typeface="华文琥珀" pitchFamily="2" charset="-122"/>
                <a:ea typeface="华文琥珀" pitchFamily="2" charset="-122"/>
              </a:rPr>
              <a:t>应用</a:t>
            </a:r>
            <a:r>
              <a:rPr lang="en-US" altLang="zh-CN" sz="2200" dirty="0" smtClean="0">
                <a:latin typeface="华文琥珀" pitchFamily="2" charset="-122"/>
                <a:ea typeface="华文琥珀" pitchFamily="2" charset="-122"/>
              </a:rPr>
              <a:t/>
            </a:r>
            <a:br>
              <a:rPr lang="en-US" altLang="zh-CN" sz="2200" dirty="0" smtClean="0">
                <a:latin typeface="华文琥珀" pitchFamily="2" charset="-122"/>
                <a:ea typeface="华文琥珀" pitchFamily="2" charset="-122"/>
              </a:rPr>
            </a:br>
            <a:r>
              <a:rPr lang="zh-CN" altLang="zh-CN" dirty="0"/>
              <a:t/>
            </a:r>
            <a:br>
              <a:rPr lang="zh-CN" altLang="zh-CN" dirty="0"/>
            </a:br>
            <a:r>
              <a:rPr lang="en-US" altLang="zh-CN" dirty="0"/>
              <a:t>1</a:t>
            </a:r>
            <a:r>
              <a:rPr lang="zh-CN" altLang="zh-CN" dirty="0"/>
              <a:t>、日常生活用水</a:t>
            </a:r>
            <a:br>
              <a:rPr lang="zh-CN" altLang="zh-CN" dirty="0"/>
            </a:br>
            <a:r>
              <a:rPr lang="zh-CN" altLang="zh-CN" dirty="0"/>
              <a:t>做饭喝水、洗衣洗菜、洗浴冲厕</a:t>
            </a:r>
            <a:br>
              <a:rPr lang="zh-CN" altLang="zh-CN" dirty="0"/>
            </a:br>
            <a:r>
              <a:rPr lang="en-US" altLang="zh-CN" dirty="0"/>
              <a:t>2</a:t>
            </a:r>
            <a:r>
              <a:rPr lang="zh-CN" altLang="zh-CN" dirty="0"/>
              <a:t>、水的利用</a:t>
            </a:r>
            <a:br>
              <a:rPr lang="zh-CN" altLang="zh-CN" dirty="0"/>
            </a:br>
            <a:r>
              <a:rPr lang="zh-CN" altLang="zh-CN" dirty="0"/>
              <a:t>水冷空调、水与减震、音乐水雾、水利发电、雨水利用、再生水利用</a:t>
            </a:r>
            <a:br>
              <a:rPr lang="zh-CN" altLang="zh-CN" dirty="0"/>
            </a:br>
            <a:r>
              <a:rPr lang="en-US" altLang="zh-CN" dirty="0"/>
              <a:t>3</a:t>
            </a:r>
            <a:r>
              <a:rPr lang="zh-CN" altLang="zh-CN" dirty="0"/>
              <a:t>、海水淡化</a:t>
            </a:r>
            <a:br>
              <a:rPr lang="zh-CN" altLang="zh-CN" dirty="0"/>
            </a:br>
            <a:r>
              <a:rPr lang="zh-CN" altLang="zh-CN" dirty="0"/>
              <a:t>海水淡化技术主要有：蒸馏、电渗析、反渗透。</a:t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57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zh-CN" altLang="zh-CN" dirty="0"/>
              <a:t>、节水器具</a:t>
            </a:r>
          </a:p>
          <a:p>
            <a:r>
              <a:rPr lang="zh-CN" altLang="zh-CN" dirty="0"/>
              <a:t>使用节水器具是节水工作的重要环节，生活中节水器具主要包括：水龙头、便器及配套系统、沐浴器、冲洗阀等。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3629025" cy="1041400"/>
          </a:xfrm>
        </p:spPr>
        <p:txBody>
          <a:bodyPr/>
          <a:lstStyle/>
          <a:p>
            <a:r>
              <a:rPr lang="zh-CN" altLang="zh-CN" sz="2000" dirty="0" smtClean="0">
                <a:latin typeface="华文琥珀" pitchFamily="2" charset="-122"/>
                <a:ea typeface="华文琥珀" pitchFamily="2" charset="-122"/>
                <a:hlinkClick r:id="" action="ppaction://hlinkshowjump?jump=nextslide"/>
              </a:rPr>
              <a:t>节水</a:t>
            </a:r>
            <a:r>
              <a:rPr lang="zh-CN" altLang="zh-CN" sz="2000" dirty="0">
                <a:latin typeface="华文琥珀" pitchFamily="2" charset="-122"/>
                <a:ea typeface="华文琥珀" pitchFamily="2" charset="-122"/>
                <a:hlinkClick r:id="" action="ppaction://hlinkshowjump?jump=nextslide"/>
              </a:rPr>
              <a:t>工作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、节水技术标准</a:t>
            </a:r>
          </a:p>
          <a:p>
            <a:r>
              <a:rPr lang="zh-CN" altLang="zh-CN" dirty="0"/>
              <a:t>北京市目前实施了五大类</a:t>
            </a:r>
            <a:r>
              <a:rPr lang="en-US" altLang="zh-CN" dirty="0"/>
              <a:t>68</a:t>
            </a:r>
            <a:r>
              <a:rPr lang="zh-CN" altLang="zh-CN" dirty="0"/>
              <a:t>项节水相关技术标准。其中包括：用水器具、设备、产品标准；水质标准；工业用水标准；建筑给水排水标准、灌溉用水标准等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93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988840"/>
            <a:ext cx="2892474" cy="2892474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3674720"/>
          </a:xfrm>
        </p:spPr>
        <p:txBody>
          <a:bodyPr>
            <a:normAutofit/>
          </a:bodyPr>
          <a:lstStyle/>
          <a:p>
            <a:r>
              <a:rPr lang="en-US" altLang="zh-CN" dirty="0"/>
              <a:t>3</a:t>
            </a:r>
            <a:r>
              <a:rPr lang="zh-CN" altLang="zh-CN" dirty="0"/>
              <a:t>、北京五种节水</a:t>
            </a:r>
            <a:r>
              <a:rPr lang="zh-CN" altLang="zh-CN" dirty="0" smtClean="0"/>
              <a:t>模式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/>
              <a:t>分别是：管理型节水模式、工程型节水模式、科技型节水模式、公众参与型节水模式、循环利用型节水模式。</a:t>
            </a:r>
            <a:br>
              <a:rPr lang="zh-CN" altLang="zh-CN" dirty="0"/>
            </a:b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31904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展销会">
  <a:themeElements>
    <a:clrScheme name="展销会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展销会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展销会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TC101859861[[fn=展销会]]</Template>
  <TotalTime>54</TotalTime>
  <Words>264</Words>
  <Application>Microsoft Office PowerPoint</Application>
  <PresentationFormat>全屏显示(4:3)</PresentationFormat>
  <Paragraphs>20</Paragraphs>
  <Slides>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展销会</vt:lpstr>
      <vt:lpstr>水资源利用与节水</vt:lpstr>
      <vt:lpstr>水的知识</vt:lpstr>
      <vt:lpstr>水的应用  1、日常生活用水 做饭喝水、洗衣洗菜、洗浴冲厕 2、水的利用 水冷空调、水与减震、音乐水雾、水利发电、雨水利用、再生水利用 3、海水淡化 海水淡化技术主要有：蒸馏、电渗析、反渗透。 </vt:lpstr>
      <vt:lpstr>节水工作 </vt:lpstr>
      <vt:lpstr>3、北京五种节水模式 分别是：管理型节水模式、工程型节水模式、科技型节水模式、公众参与型节水模式、循环利用型节水模式。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北京节水展馆</dc:title>
  <dc:creator>gao</dc:creator>
  <cp:lastModifiedBy>aAS</cp:lastModifiedBy>
  <cp:revision>14</cp:revision>
  <dcterms:created xsi:type="dcterms:W3CDTF">2014-11-18T12:56:55Z</dcterms:created>
  <dcterms:modified xsi:type="dcterms:W3CDTF">2014-12-28T07:42:24Z</dcterms:modified>
</cp:coreProperties>
</file>