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6" r:id="rId3"/>
    <p:sldId id="257" r:id="rId4"/>
    <p:sldId id="258" r:id="rId5"/>
    <p:sldId id="263" r:id="rId6"/>
    <p:sldId id="259" r:id="rId7"/>
    <p:sldId id="260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E53F37-3194-46AF-936B-D5BA4993A595}" type="doc">
      <dgm:prSet loTypeId="urn:microsoft.com/office/officeart/2005/8/layout/radial2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BE3E77B8-22F2-403F-9CF4-E9FF34C98C2A}">
      <dgm:prSet/>
      <dgm:spPr/>
      <dgm:t>
        <a:bodyPr/>
        <a:lstStyle/>
        <a:p>
          <a:pPr rtl="0"/>
          <a:r>
            <a:rPr lang="zh-CN" smtClean="0"/>
            <a:t>固态</a:t>
          </a:r>
          <a:endParaRPr lang="zh-CN"/>
        </a:p>
      </dgm:t>
    </dgm:pt>
    <dgm:pt modelId="{70493D13-D182-4202-9F4A-2D475A4AB963}" type="parTrans" cxnId="{5517E09B-D3A3-4DA9-A325-BA58B711955D}">
      <dgm:prSet/>
      <dgm:spPr/>
      <dgm:t>
        <a:bodyPr/>
        <a:lstStyle/>
        <a:p>
          <a:endParaRPr lang="zh-CN" altLang="en-US"/>
        </a:p>
      </dgm:t>
    </dgm:pt>
    <dgm:pt modelId="{6C8B6D4A-561F-4AC5-9B2A-E4655DAF125C}" type="sibTrans" cxnId="{5517E09B-D3A3-4DA9-A325-BA58B711955D}">
      <dgm:prSet/>
      <dgm:spPr/>
      <dgm:t>
        <a:bodyPr/>
        <a:lstStyle/>
        <a:p>
          <a:endParaRPr lang="zh-CN" altLang="en-US"/>
        </a:p>
      </dgm:t>
    </dgm:pt>
    <dgm:pt modelId="{9E63C4F1-7E75-4014-86F5-B26D495C0E3C}">
      <dgm:prSet/>
      <dgm:spPr/>
      <dgm:t>
        <a:bodyPr/>
        <a:lstStyle/>
        <a:p>
          <a:pPr rtl="0"/>
          <a:r>
            <a:rPr lang="zh-CN" dirty="0" smtClean="0"/>
            <a:t>像石头、钢铁等具有一定的形状和体积，不能流动</a:t>
          </a:r>
          <a:endParaRPr lang="zh-CN" dirty="0"/>
        </a:p>
      </dgm:t>
    </dgm:pt>
    <dgm:pt modelId="{F2F01930-EDDF-4815-B371-66728FA6E433}" type="parTrans" cxnId="{5405B583-E13A-447A-BCB7-AFDAA421F5F0}">
      <dgm:prSet/>
      <dgm:spPr/>
      <dgm:t>
        <a:bodyPr/>
        <a:lstStyle/>
        <a:p>
          <a:endParaRPr lang="zh-CN" altLang="en-US"/>
        </a:p>
      </dgm:t>
    </dgm:pt>
    <dgm:pt modelId="{FE82AA52-D774-431C-8D58-31655FA745F1}" type="sibTrans" cxnId="{5405B583-E13A-447A-BCB7-AFDAA421F5F0}">
      <dgm:prSet/>
      <dgm:spPr/>
      <dgm:t>
        <a:bodyPr/>
        <a:lstStyle/>
        <a:p>
          <a:endParaRPr lang="zh-CN" altLang="en-US"/>
        </a:p>
      </dgm:t>
    </dgm:pt>
    <dgm:pt modelId="{EA5DD5AE-365E-4CF7-8480-04389FD22F89}">
      <dgm:prSet/>
      <dgm:spPr/>
      <dgm:t>
        <a:bodyPr/>
        <a:lstStyle/>
        <a:p>
          <a:pPr rtl="0"/>
          <a:r>
            <a:rPr lang="zh-CN" smtClean="0"/>
            <a:t>液态</a:t>
          </a:r>
          <a:endParaRPr lang="zh-CN"/>
        </a:p>
      </dgm:t>
    </dgm:pt>
    <dgm:pt modelId="{29E9D33F-A7B8-42BD-855D-19CCF45DDB17}" type="parTrans" cxnId="{E052C242-36DF-4FED-AB96-16C940135F6F}">
      <dgm:prSet/>
      <dgm:spPr/>
      <dgm:t>
        <a:bodyPr/>
        <a:lstStyle/>
        <a:p>
          <a:endParaRPr lang="zh-CN" altLang="en-US"/>
        </a:p>
      </dgm:t>
    </dgm:pt>
    <dgm:pt modelId="{B928BFBA-B5C7-42F5-B58E-00082C0CB800}" type="sibTrans" cxnId="{E052C242-36DF-4FED-AB96-16C940135F6F}">
      <dgm:prSet/>
      <dgm:spPr/>
      <dgm:t>
        <a:bodyPr/>
        <a:lstStyle/>
        <a:p>
          <a:endParaRPr lang="zh-CN" altLang="en-US"/>
        </a:p>
      </dgm:t>
    </dgm:pt>
    <dgm:pt modelId="{BC18F94F-8F89-44E3-9DE7-9E6D758E6407}">
      <dgm:prSet/>
      <dgm:spPr/>
      <dgm:t>
        <a:bodyPr/>
        <a:lstStyle/>
        <a:p>
          <a:pPr rtl="0"/>
          <a:r>
            <a:rPr lang="zh-CN" smtClean="0"/>
            <a:t>像酒精、煤油等具有流动性，没有固定的形状</a:t>
          </a:r>
          <a:endParaRPr lang="zh-CN"/>
        </a:p>
      </dgm:t>
    </dgm:pt>
    <dgm:pt modelId="{7D7EA569-389E-496B-925F-1759AA457696}" type="parTrans" cxnId="{3E39D873-66C4-4106-B3C0-298B8CB17744}">
      <dgm:prSet/>
      <dgm:spPr/>
      <dgm:t>
        <a:bodyPr/>
        <a:lstStyle/>
        <a:p>
          <a:endParaRPr lang="zh-CN" altLang="en-US"/>
        </a:p>
      </dgm:t>
    </dgm:pt>
    <dgm:pt modelId="{E032733F-5F03-4DF9-BEA2-D1E2DB87A8B1}" type="sibTrans" cxnId="{3E39D873-66C4-4106-B3C0-298B8CB17744}">
      <dgm:prSet/>
      <dgm:spPr/>
      <dgm:t>
        <a:bodyPr/>
        <a:lstStyle/>
        <a:p>
          <a:endParaRPr lang="zh-CN" altLang="en-US"/>
        </a:p>
      </dgm:t>
    </dgm:pt>
    <dgm:pt modelId="{C84BAA3E-CC12-4A7C-97F0-3BE2E2074BEB}">
      <dgm:prSet/>
      <dgm:spPr/>
      <dgm:t>
        <a:bodyPr/>
        <a:lstStyle/>
        <a:p>
          <a:pPr rtl="0"/>
          <a:r>
            <a:rPr lang="zh-CN" dirty="0" smtClean="0"/>
            <a:t>气态</a:t>
          </a:r>
          <a:endParaRPr lang="zh-CN" dirty="0"/>
        </a:p>
      </dgm:t>
    </dgm:pt>
    <dgm:pt modelId="{9906A9E0-18A8-45E7-9586-53475C08BFDC}" type="parTrans" cxnId="{EEF8A714-8A78-4F52-9773-7464D8773D52}">
      <dgm:prSet/>
      <dgm:spPr/>
      <dgm:t>
        <a:bodyPr/>
        <a:lstStyle/>
        <a:p>
          <a:endParaRPr lang="zh-CN" altLang="en-US"/>
        </a:p>
      </dgm:t>
    </dgm:pt>
    <dgm:pt modelId="{4557F096-A82D-4EB7-8515-2F3E76BF22D9}" type="sibTrans" cxnId="{EEF8A714-8A78-4F52-9773-7464D8773D52}">
      <dgm:prSet/>
      <dgm:spPr/>
      <dgm:t>
        <a:bodyPr/>
        <a:lstStyle/>
        <a:p>
          <a:endParaRPr lang="zh-CN" altLang="en-US"/>
        </a:p>
      </dgm:t>
    </dgm:pt>
    <dgm:pt modelId="{2F7C8528-6C81-4A13-84B5-2D5C51BF378C}">
      <dgm:prSet/>
      <dgm:spPr/>
      <dgm:t>
        <a:bodyPr/>
        <a:lstStyle/>
        <a:p>
          <a:pPr rtl="0"/>
          <a:r>
            <a:rPr lang="zh-CN" smtClean="0"/>
            <a:t>像空气等具有流动性，没有固定的形状和体积</a:t>
          </a:r>
          <a:endParaRPr lang="zh-CN"/>
        </a:p>
      </dgm:t>
    </dgm:pt>
    <dgm:pt modelId="{39FBBAA4-39E9-4BE6-BA5E-9B4D4E51FD80}" type="parTrans" cxnId="{129A206E-1B4F-4488-9576-F61286271043}">
      <dgm:prSet/>
      <dgm:spPr/>
      <dgm:t>
        <a:bodyPr/>
        <a:lstStyle/>
        <a:p>
          <a:endParaRPr lang="zh-CN" altLang="en-US"/>
        </a:p>
      </dgm:t>
    </dgm:pt>
    <dgm:pt modelId="{D65801E1-49B0-4895-8618-9F74874FCEC0}" type="sibTrans" cxnId="{129A206E-1B4F-4488-9576-F61286271043}">
      <dgm:prSet/>
      <dgm:spPr/>
      <dgm:t>
        <a:bodyPr/>
        <a:lstStyle/>
        <a:p>
          <a:endParaRPr lang="zh-CN" altLang="en-US"/>
        </a:p>
      </dgm:t>
    </dgm:pt>
    <dgm:pt modelId="{6CE83D9B-D346-48E0-8EEF-C0210B54F3C9}" type="pres">
      <dgm:prSet presAssocID="{E1E53F37-3194-46AF-936B-D5BA4993A59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873E55B-C6C8-4925-AA84-9D61CC96F78B}" type="pres">
      <dgm:prSet presAssocID="{E1E53F37-3194-46AF-936B-D5BA4993A595}" presName="cycle" presStyleCnt="0"/>
      <dgm:spPr/>
    </dgm:pt>
    <dgm:pt modelId="{22785EE4-C3D2-4CEC-BACA-B86A263FA0A4}" type="pres">
      <dgm:prSet presAssocID="{E1E53F37-3194-46AF-936B-D5BA4993A595}" presName="centerShape" presStyleCnt="0"/>
      <dgm:spPr/>
    </dgm:pt>
    <dgm:pt modelId="{9A2B4C1F-A9C2-429E-BEC3-FA0CB232AF47}" type="pres">
      <dgm:prSet presAssocID="{E1E53F37-3194-46AF-936B-D5BA4993A595}" presName="connSite" presStyleLbl="node1" presStyleIdx="0" presStyleCnt="4"/>
      <dgm:spPr/>
    </dgm:pt>
    <dgm:pt modelId="{6FB2B3F4-302F-459F-AABB-21E0AA32B1AE}" type="pres">
      <dgm:prSet presAssocID="{E1E53F37-3194-46AF-936B-D5BA4993A595}" presName="visible" presStyleLbl="node1" presStyleIdx="0" presStyleCnt="4" custScaleX="91391" custScaleY="62323" custLinFactNeighborX="-4140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44576121-B8CE-4D6B-9E7D-2F0AD9ECB2DE}" type="pres">
      <dgm:prSet presAssocID="{70493D13-D182-4202-9F4A-2D475A4AB963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D5D03FC0-76A7-4458-BF23-06F78AA0BC71}" type="pres">
      <dgm:prSet presAssocID="{BE3E77B8-22F2-403F-9CF4-E9FF34C98C2A}" presName="node" presStyleCnt="0"/>
      <dgm:spPr/>
    </dgm:pt>
    <dgm:pt modelId="{4E3E9E4D-0E14-4E96-AC75-3769F01D03B2}" type="pres">
      <dgm:prSet presAssocID="{BE3E77B8-22F2-403F-9CF4-E9FF34C98C2A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8B74B3-F9CA-4AFB-8110-0752E176FF9F}" type="pres">
      <dgm:prSet presAssocID="{BE3E77B8-22F2-403F-9CF4-E9FF34C98C2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AB1EBF-ABB2-4F30-8E52-8250CF5D26F1}" type="pres">
      <dgm:prSet presAssocID="{29E9D33F-A7B8-42BD-855D-19CCF45DDB17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C331D796-6C24-4D92-A910-A9286214F657}" type="pres">
      <dgm:prSet presAssocID="{EA5DD5AE-365E-4CF7-8480-04389FD22F89}" presName="node" presStyleCnt="0"/>
      <dgm:spPr/>
    </dgm:pt>
    <dgm:pt modelId="{AD32CDB9-8BF8-4B8A-97CC-B588D823CE19}" type="pres">
      <dgm:prSet presAssocID="{EA5DD5AE-365E-4CF7-8480-04389FD22F89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69E6C9-C072-4067-95F5-023F311D14C4}" type="pres">
      <dgm:prSet presAssocID="{EA5DD5AE-365E-4CF7-8480-04389FD22F8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CFA28E-0CA7-4FEE-AF3F-606DB70B6F63}" type="pres">
      <dgm:prSet presAssocID="{9906A9E0-18A8-45E7-9586-53475C08BFDC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ECB59CE1-511F-4906-8BDC-DFCECBA7D147}" type="pres">
      <dgm:prSet presAssocID="{C84BAA3E-CC12-4A7C-97F0-3BE2E2074BEB}" presName="node" presStyleCnt="0"/>
      <dgm:spPr/>
    </dgm:pt>
    <dgm:pt modelId="{DEFE8DD9-A02A-485A-B683-551637AC51A9}" type="pres">
      <dgm:prSet presAssocID="{C84BAA3E-CC12-4A7C-97F0-3BE2E2074BEB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E9667D-B45B-41B9-89CC-160CD5C0D90D}" type="pres">
      <dgm:prSet presAssocID="{C84BAA3E-CC12-4A7C-97F0-3BE2E2074BEB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29A206E-1B4F-4488-9576-F61286271043}" srcId="{C84BAA3E-CC12-4A7C-97F0-3BE2E2074BEB}" destId="{2F7C8528-6C81-4A13-84B5-2D5C51BF378C}" srcOrd="0" destOrd="0" parTransId="{39FBBAA4-39E9-4BE6-BA5E-9B4D4E51FD80}" sibTransId="{D65801E1-49B0-4895-8618-9F74874FCEC0}"/>
    <dgm:cxn modelId="{0CB3C9B1-2DD5-4DB8-9D66-4798FA65C996}" type="presOf" srcId="{BC18F94F-8F89-44E3-9DE7-9E6D758E6407}" destId="{A569E6C9-C072-4067-95F5-023F311D14C4}" srcOrd="0" destOrd="0" presId="urn:microsoft.com/office/officeart/2005/8/layout/radial2"/>
    <dgm:cxn modelId="{8CD746F5-27DB-4FA1-927A-46F75AB24DB7}" type="presOf" srcId="{BE3E77B8-22F2-403F-9CF4-E9FF34C98C2A}" destId="{4E3E9E4D-0E14-4E96-AC75-3769F01D03B2}" srcOrd="0" destOrd="0" presId="urn:microsoft.com/office/officeart/2005/8/layout/radial2"/>
    <dgm:cxn modelId="{3E39D873-66C4-4106-B3C0-298B8CB17744}" srcId="{EA5DD5AE-365E-4CF7-8480-04389FD22F89}" destId="{BC18F94F-8F89-44E3-9DE7-9E6D758E6407}" srcOrd="0" destOrd="0" parTransId="{7D7EA569-389E-496B-925F-1759AA457696}" sibTransId="{E032733F-5F03-4DF9-BEA2-D1E2DB87A8B1}"/>
    <dgm:cxn modelId="{07C9A926-39A1-475D-A1D7-A586859DA12B}" type="presOf" srcId="{9E63C4F1-7E75-4014-86F5-B26D495C0E3C}" destId="{0C8B74B3-F9CA-4AFB-8110-0752E176FF9F}" srcOrd="0" destOrd="0" presId="urn:microsoft.com/office/officeart/2005/8/layout/radial2"/>
    <dgm:cxn modelId="{0A88FBE4-00BF-4B76-B047-AB39797B53D4}" type="presOf" srcId="{2F7C8528-6C81-4A13-84B5-2D5C51BF378C}" destId="{3BE9667D-B45B-41B9-89CC-160CD5C0D90D}" srcOrd="0" destOrd="0" presId="urn:microsoft.com/office/officeart/2005/8/layout/radial2"/>
    <dgm:cxn modelId="{E052C242-36DF-4FED-AB96-16C940135F6F}" srcId="{E1E53F37-3194-46AF-936B-D5BA4993A595}" destId="{EA5DD5AE-365E-4CF7-8480-04389FD22F89}" srcOrd="1" destOrd="0" parTransId="{29E9D33F-A7B8-42BD-855D-19CCF45DDB17}" sibTransId="{B928BFBA-B5C7-42F5-B58E-00082C0CB800}"/>
    <dgm:cxn modelId="{5405B583-E13A-447A-BCB7-AFDAA421F5F0}" srcId="{BE3E77B8-22F2-403F-9CF4-E9FF34C98C2A}" destId="{9E63C4F1-7E75-4014-86F5-B26D495C0E3C}" srcOrd="0" destOrd="0" parTransId="{F2F01930-EDDF-4815-B371-66728FA6E433}" sibTransId="{FE82AA52-D774-431C-8D58-31655FA745F1}"/>
    <dgm:cxn modelId="{DE7AAABB-0266-4694-8F6A-6FE0745AAC5A}" type="presOf" srcId="{70493D13-D182-4202-9F4A-2D475A4AB963}" destId="{44576121-B8CE-4D6B-9E7D-2F0AD9ECB2DE}" srcOrd="0" destOrd="0" presId="urn:microsoft.com/office/officeart/2005/8/layout/radial2"/>
    <dgm:cxn modelId="{EEF8A714-8A78-4F52-9773-7464D8773D52}" srcId="{E1E53F37-3194-46AF-936B-D5BA4993A595}" destId="{C84BAA3E-CC12-4A7C-97F0-3BE2E2074BEB}" srcOrd="2" destOrd="0" parTransId="{9906A9E0-18A8-45E7-9586-53475C08BFDC}" sibTransId="{4557F096-A82D-4EB7-8515-2F3E76BF22D9}"/>
    <dgm:cxn modelId="{5517E09B-D3A3-4DA9-A325-BA58B711955D}" srcId="{E1E53F37-3194-46AF-936B-D5BA4993A595}" destId="{BE3E77B8-22F2-403F-9CF4-E9FF34C98C2A}" srcOrd="0" destOrd="0" parTransId="{70493D13-D182-4202-9F4A-2D475A4AB963}" sibTransId="{6C8B6D4A-561F-4AC5-9B2A-E4655DAF125C}"/>
    <dgm:cxn modelId="{7A5ED264-807A-4E39-B917-9A54F2A4DB39}" type="presOf" srcId="{C84BAA3E-CC12-4A7C-97F0-3BE2E2074BEB}" destId="{DEFE8DD9-A02A-485A-B683-551637AC51A9}" srcOrd="0" destOrd="0" presId="urn:microsoft.com/office/officeart/2005/8/layout/radial2"/>
    <dgm:cxn modelId="{1E521F5B-EB04-44DF-ADDD-11ED871D5D78}" type="presOf" srcId="{EA5DD5AE-365E-4CF7-8480-04389FD22F89}" destId="{AD32CDB9-8BF8-4B8A-97CC-B588D823CE19}" srcOrd="0" destOrd="0" presId="urn:microsoft.com/office/officeart/2005/8/layout/radial2"/>
    <dgm:cxn modelId="{3BB379CC-1067-4672-988A-DAECF171E69A}" type="presOf" srcId="{E1E53F37-3194-46AF-936B-D5BA4993A595}" destId="{6CE83D9B-D346-48E0-8EEF-C0210B54F3C9}" srcOrd="0" destOrd="0" presId="urn:microsoft.com/office/officeart/2005/8/layout/radial2"/>
    <dgm:cxn modelId="{750FF416-573F-4E92-8FF8-2ADCC6E6D258}" type="presOf" srcId="{9906A9E0-18A8-45E7-9586-53475C08BFDC}" destId="{19CFA28E-0CA7-4FEE-AF3F-606DB70B6F63}" srcOrd="0" destOrd="0" presId="urn:microsoft.com/office/officeart/2005/8/layout/radial2"/>
    <dgm:cxn modelId="{C3815BC0-8F43-45A6-A10D-343FE68427E4}" type="presOf" srcId="{29E9D33F-A7B8-42BD-855D-19CCF45DDB17}" destId="{B5AB1EBF-ABB2-4F30-8E52-8250CF5D26F1}" srcOrd="0" destOrd="0" presId="urn:microsoft.com/office/officeart/2005/8/layout/radial2"/>
    <dgm:cxn modelId="{334ABB51-C9E4-4F07-B457-FB524444AA1A}" type="presParOf" srcId="{6CE83D9B-D346-48E0-8EEF-C0210B54F3C9}" destId="{3873E55B-C6C8-4925-AA84-9D61CC96F78B}" srcOrd="0" destOrd="0" presId="urn:microsoft.com/office/officeart/2005/8/layout/radial2"/>
    <dgm:cxn modelId="{2C093FBE-B3C4-478B-83F2-D1F31232B0E1}" type="presParOf" srcId="{3873E55B-C6C8-4925-AA84-9D61CC96F78B}" destId="{22785EE4-C3D2-4CEC-BACA-B86A263FA0A4}" srcOrd="0" destOrd="0" presId="urn:microsoft.com/office/officeart/2005/8/layout/radial2"/>
    <dgm:cxn modelId="{2BD58E33-0644-4AAC-B61B-576748396C4F}" type="presParOf" srcId="{22785EE4-C3D2-4CEC-BACA-B86A263FA0A4}" destId="{9A2B4C1F-A9C2-429E-BEC3-FA0CB232AF47}" srcOrd="0" destOrd="0" presId="urn:microsoft.com/office/officeart/2005/8/layout/radial2"/>
    <dgm:cxn modelId="{5FB89EF7-8540-467F-868F-4C4C17DBE42D}" type="presParOf" srcId="{22785EE4-C3D2-4CEC-BACA-B86A263FA0A4}" destId="{6FB2B3F4-302F-459F-AABB-21E0AA32B1AE}" srcOrd="1" destOrd="0" presId="urn:microsoft.com/office/officeart/2005/8/layout/radial2"/>
    <dgm:cxn modelId="{0230C5E2-980A-41B0-A4AB-C1BD727F6D32}" type="presParOf" srcId="{3873E55B-C6C8-4925-AA84-9D61CC96F78B}" destId="{44576121-B8CE-4D6B-9E7D-2F0AD9ECB2DE}" srcOrd="1" destOrd="0" presId="urn:microsoft.com/office/officeart/2005/8/layout/radial2"/>
    <dgm:cxn modelId="{ECD7568E-389C-4C83-B24F-6B89ED8A95F7}" type="presParOf" srcId="{3873E55B-C6C8-4925-AA84-9D61CC96F78B}" destId="{D5D03FC0-76A7-4458-BF23-06F78AA0BC71}" srcOrd="2" destOrd="0" presId="urn:microsoft.com/office/officeart/2005/8/layout/radial2"/>
    <dgm:cxn modelId="{1D057B55-BB39-47F4-8A62-1BAE79734669}" type="presParOf" srcId="{D5D03FC0-76A7-4458-BF23-06F78AA0BC71}" destId="{4E3E9E4D-0E14-4E96-AC75-3769F01D03B2}" srcOrd="0" destOrd="0" presId="urn:microsoft.com/office/officeart/2005/8/layout/radial2"/>
    <dgm:cxn modelId="{7E4975F5-4EDB-4215-A910-606FF075777F}" type="presParOf" srcId="{D5D03FC0-76A7-4458-BF23-06F78AA0BC71}" destId="{0C8B74B3-F9CA-4AFB-8110-0752E176FF9F}" srcOrd="1" destOrd="0" presId="urn:microsoft.com/office/officeart/2005/8/layout/radial2"/>
    <dgm:cxn modelId="{4896ED5E-765A-4729-A317-37C150A771D6}" type="presParOf" srcId="{3873E55B-C6C8-4925-AA84-9D61CC96F78B}" destId="{B5AB1EBF-ABB2-4F30-8E52-8250CF5D26F1}" srcOrd="3" destOrd="0" presId="urn:microsoft.com/office/officeart/2005/8/layout/radial2"/>
    <dgm:cxn modelId="{C5519405-2729-4F54-801D-6647840260CB}" type="presParOf" srcId="{3873E55B-C6C8-4925-AA84-9D61CC96F78B}" destId="{C331D796-6C24-4D92-A910-A9286214F657}" srcOrd="4" destOrd="0" presId="urn:microsoft.com/office/officeart/2005/8/layout/radial2"/>
    <dgm:cxn modelId="{FA5DFE3C-9BC8-492D-A4C0-7A8F8FD10BC7}" type="presParOf" srcId="{C331D796-6C24-4D92-A910-A9286214F657}" destId="{AD32CDB9-8BF8-4B8A-97CC-B588D823CE19}" srcOrd="0" destOrd="0" presId="urn:microsoft.com/office/officeart/2005/8/layout/radial2"/>
    <dgm:cxn modelId="{79C17038-8CC8-4BF1-957B-958520EDA67D}" type="presParOf" srcId="{C331D796-6C24-4D92-A910-A9286214F657}" destId="{A569E6C9-C072-4067-95F5-023F311D14C4}" srcOrd="1" destOrd="0" presId="urn:microsoft.com/office/officeart/2005/8/layout/radial2"/>
    <dgm:cxn modelId="{04ADCED8-FA8B-4813-A9A3-35622DB8F863}" type="presParOf" srcId="{3873E55B-C6C8-4925-AA84-9D61CC96F78B}" destId="{19CFA28E-0CA7-4FEE-AF3F-606DB70B6F63}" srcOrd="5" destOrd="0" presId="urn:microsoft.com/office/officeart/2005/8/layout/radial2"/>
    <dgm:cxn modelId="{28CCAF81-182A-469B-AC86-C3F73E2338A9}" type="presParOf" srcId="{3873E55B-C6C8-4925-AA84-9D61CC96F78B}" destId="{ECB59CE1-511F-4906-8BDC-DFCECBA7D147}" srcOrd="6" destOrd="0" presId="urn:microsoft.com/office/officeart/2005/8/layout/radial2"/>
    <dgm:cxn modelId="{F1D8ED9F-F4B9-4559-AE1A-ABA6070F1A55}" type="presParOf" srcId="{ECB59CE1-511F-4906-8BDC-DFCECBA7D147}" destId="{DEFE8DD9-A02A-485A-B683-551637AC51A9}" srcOrd="0" destOrd="0" presId="urn:microsoft.com/office/officeart/2005/8/layout/radial2"/>
    <dgm:cxn modelId="{BD27247C-B6E5-45EA-9091-5B9387C7EEE8}" type="presParOf" srcId="{ECB59CE1-511F-4906-8BDC-DFCECBA7D147}" destId="{3BE9667D-B45B-41B9-89CC-160CD5C0D90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CFA28E-0CA7-4FEE-AF3F-606DB70B6F63}">
      <dsp:nvSpPr>
        <dsp:cNvPr id="0" name=""/>
        <dsp:cNvSpPr/>
      </dsp:nvSpPr>
      <dsp:spPr>
        <a:xfrm rot="2561864">
          <a:off x="3186870" y="2877077"/>
          <a:ext cx="621730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621730" y="2034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B1EBF-ABB2-4F30-8E52-8250CF5D26F1}">
      <dsp:nvSpPr>
        <dsp:cNvPr id="0" name=""/>
        <dsp:cNvSpPr/>
      </dsp:nvSpPr>
      <dsp:spPr>
        <a:xfrm>
          <a:off x="3269268" y="2030139"/>
          <a:ext cx="691100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691100" y="2034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76121-B8CE-4D6B-9E7D-2F0AD9ECB2DE}">
      <dsp:nvSpPr>
        <dsp:cNvPr id="0" name=""/>
        <dsp:cNvSpPr/>
      </dsp:nvSpPr>
      <dsp:spPr>
        <a:xfrm rot="19038136">
          <a:off x="3186870" y="1183202"/>
          <a:ext cx="621730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621730" y="2034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2B3F4-302F-459F-AABB-21E0AA32B1AE}">
      <dsp:nvSpPr>
        <dsp:cNvPr id="0" name=""/>
        <dsp:cNvSpPr/>
      </dsp:nvSpPr>
      <dsp:spPr>
        <a:xfrm>
          <a:off x="864100" y="1436674"/>
          <a:ext cx="1800199" cy="12276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3E9E4D-0E14-4E96-AC75-3769F01D03B2}">
      <dsp:nvSpPr>
        <dsp:cNvPr id="0" name=""/>
        <dsp:cNvSpPr/>
      </dsp:nvSpPr>
      <dsp:spPr>
        <a:xfrm>
          <a:off x="3569571" y="1078"/>
          <a:ext cx="1181866" cy="1181866"/>
        </a:xfrm>
        <a:prstGeom prst="ellipse">
          <a:avLst/>
        </a:prstGeom>
        <a:gradFill rotWithShape="0">
          <a:gsLst>
            <a:gs pos="0">
              <a:schemeClr val="accent5">
                <a:hueOff val="2723985"/>
                <a:satOff val="1859"/>
                <a:lumOff val="-5228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723985"/>
                <a:satOff val="1859"/>
                <a:lumOff val="-5228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固态</a:t>
          </a:r>
          <a:endParaRPr lang="zh-CN" sz="3100" kern="1200"/>
        </a:p>
      </dsp:txBody>
      <dsp:txXfrm>
        <a:off x="3742651" y="174158"/>
        <a:ext cx="835706" cy="835706"/>
      </dsp:txXfrm>
    </dsp:sp>
    <dsp:sp modelId="{0C8B74B3-F9CA-4AFB-8110-0752E176FF9F}">
      <dsp:nvSpPr>
        <dsp:cNvPr id="0" name=""/>
        <dsp:cNvSpPr/>
      </dsp:nvSpPr>
      <dsp:spPr>
        <a:xfrm>
          <a:off x="4869624" y="1078"/>
          <a:ext cx="1772799" cy="1181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700" kern="1200" dirty="0" smtClean="0"/>
            <a:t>像石头、钢铁等具有一定的形状和体积，不能流动</a:t>
          </a:r>
          <a:endParaRPr lang="zh-CN" sz="1700" kern="1200" dirty="0"/>
        </a:p>
      </dsp:txBody>
      <dsp:txXfrm>
        <a:off x="4869624" y="1078"/>
        <a:ext cx="1772799" cy="1181866"/>
      </dsp:txXfrm>
    </dsp:sp>
    <dsp:sp modelId="{AD32CDB9-8BF8-4B8A-97CC-B588D823CE19}">
      <dsp:nvSpPr>
        <dsp:cNvPr id="0" name=""/>
        <dsp:cNvSpPr/>
      </dsp:nvSpPr>
      <dsp:spPr>
        <a:xfrm>
          <a:off x="3960368" y="1459553"/>
          <a:ext cx="1181866" cy="1181866"/>
        </a:xfrm>
        <a:prstGeom prst="ellipse">
          <a:avLst/>
        </a:prstGeom>
        <a:gradFill rotWithShape="0">
          <a:gsLst>
            <a:gs pos="0">
              <a:schemeClr val="accent5">
                <a:hueOff val="5447971"/>
                <a:satOff val="3718"/>
                <a:lumOff val="-10457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5447971"/>
                <a:satOff val="3718"/>
                <a:lumOff val="-10457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液态</a:t>
          </a:r>
          <a:endParaRPr lang="zh-CN" sz="3100" kern="1200"/>
        </a:p>
      </dsp:txBody>
      <dsp:txXfrm>
        <a:off x="4133448" y="1632633"/>
        <a:ext cx="835706" cy="835706"/>
      </dsp:txXfrm>
    </dsp:sp>
    <dsp:sp modelId="{A569E6C9-C072-4067-95F5-023F311D14C4}">
      <dsp:nvSpPr>
        <dsp:cNvPr id="0" name=""/>
        <dsp:cNvSpPr/>
      </dsp:nvSpPr>
      <dsp:spPr>
        <a:xfrm>
          <a:off x="5260422" y="1459553"/>
          <a:ext cx="1772799" cy="1181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700" kern="1200" smtClean="0"/>
            <a:t>像酒精、煤油等具有流动性，没有固定的形状</a:t>
          </a:r>
          <a:endParaRPr lang="zh-CN" sz="1700" kern="1200"/>
        </a:p>
      </dsp:txBody>
      <dsp:txXfrm>
        <a:off x="5260422" y="1459553"/>
        <a:ext cx="1772799" cy="1181866"/>
      </dsp:txXfrm>
    </dsp:sp>
    <dsp:sp modelId="{DEFE8DD9-A02A-485A-B683-551637AC51A9}">
      <dsp:nvSpPr>
        <dsp:cNvPr id="0" name=""/>
        <dsp:cNvSpPr/>
      </dsp:nvSpPr>
      <dsp:spPr>
        <a:xfrm>
          <a:off x="3569571" y="2918027"/>
          <a:ext cx="1181866" cy="1181866"/>
        </a:xfrm>
        <a:prstGeom prst="ellipse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dirty="0" smtClean="0"/>
            <a:t>气态</a:t>
          </a:r>
          <a:endParaRPr lang="zh-CN" sz="3100" kern="1200" dirty="0"/>
        </a:p>
      </dsp:txBody>
      <dsp:txXfrm>
        <a:off x="3742651" y="3091107"/>
        <a:ext cx="835706" cy="835706"/>
      </dsp:txXfrm>
    </dsp:sp>
    <dsp:sp modelId="{3BE9667D-B45B-41B9-89CC-160CD5C0D90D}">
      <dsp:nvSpPr>
        <dsp:cNvPr id="0" name=""/>
        <dsp:cNvSpPr/>
      </dsp:nvSpPr>
      <dsp:spPr>
        <a:xfrm>
          <a:off x="4869624" y="2918027"/>
          <a:ext cx="1772799" cy="1181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700" kern="1200" smtClean="0"/>
            <a:t>像空气等具有流动性，没有固定的形状和体积</a:t>
          </a:r>
          <a:endParaRPr lang="zh-CN" sz="1700" kern="1200"/>
        </a:p>
      </dsp:txBody>
      <dsp:txXfrm>
        <a:off x="4869624" y="2918027"/>
        <a:ext cx="1772799" cy="1181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BF139-90DC-4FF0-8412-8BDB98E10959}" type="datetimeFigureOut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45D3-5722-49E9-BAD8-9634C33E78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89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7C743-5692-495D-B32C-CC51A498E59B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7DD1F-1C8F-438C-AF0C-C1F4F9D0C4DB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E345-D185-45A9-A2AC-18FBF604299E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47C9FA6-0CE5-4462-8F42-ED14A1058337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006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FD3A21-DB5B-4068-AFF6-74E513BF84EE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83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60C9322-4750-4165-A3CE-59C482A31269}" type="datetime1">
              <a:rPr lang="zh-CN" altLang="en-US" smtClean="0">
                <a:solidFill>
                  <a:srgbClr val="FFF39D"/>
                </a:solidFill>
              </a:rPr>
              <a:t>2013-10-30</a:t>
            </a:fld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zh-CN" altLang="en-US" smtClean="0">
                <a:solidFill>
                  <a:srgbClr val="FFF39D"/>
                </a:solidFill>
              </a:rPr>
              <a:t>第一章  物态及其变化</a:t>
            </a:r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5CDF-494D-4F1C-BBC2-FBDD09B96632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1184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B069-6804-487B-9624-034FC472CD03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55282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EC9943-4A78-4FDD-936A-8D45C765A334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26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FE6B-70CE-4C8D-A8A4-A3D6945C1C44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417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7A5BE9-5C1E-4307-84BE-B40A5660899D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2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4300-E295-494A-B5B3-FA9DF9FA3BDB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710A79-0BFA-4A7C-BE9D-48EFA1DD1813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98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AEB9-F14D-4144-9948-BEAC041CA780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316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42FA-9CE1-4E95-A3E3-A416E051EE1A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08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E6DE-FB43-45E5-9054-5E159B631E2E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9677-49AC-401B-BB30-9C752B5445B1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B66C4-32EA-4C82-A15E-1492A58E64FA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6314-B398-4B25-9250-57E81B11794B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03C1-1929-4877-9F2C-E843AD60712F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687E5-9A63-4660-B60D-8DE146D28C46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D5D2-0FF6-4264-81C0-F4A92BED81AB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36B6F0-EB63-43A0-B6D1-39934B2C5CC8}" type="datetime1">
              <a:rPr lang="zh-CN" altLang="en-US" smtClean="0"/>
              <a:t>2013-10-30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615AB0D-EE29-44E2-81B6-22CC682E60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01BE47-DAB8-4CDE-8EE5-A7D5A3F553B1}" type="datetime1">
              <a:rPr lang="zh-CN" altLang="en-US" smtClean="0">
                <a:solidFill>
                  <a:srgbClr val="575F6D"/>
                </a:solidFill>
              </a:rPr>
              <a:t>2013-10-30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D546C0E-C871-4B9A-B5A8-D4B7C2A671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00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第一章  物态及其变化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第三小组 小曾 小张</a:t>
            </a:r>
            <a:endParaRPr lang="en-US" altLang="zh-CN" dirty="0" smtClean="0"/>
          </a:p>
          <a:p>
            <a:r>
              <a:rPr lang="en-US" altLang="zh-CN" dirty="0" smtClean="0"/>
              <a:t>2013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640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0" y="4437111"/>
            <a:ext cx="2985435" cy="2239077"/>
          </a:xfrm>
          <a:prstGeom prst="cloud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 smtClean="0"/>
              <a:t>本章主要内容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92500"/>
          </a:bodyPr>
          <a:lstStyle/>
          <a:p>
            <a:pPr marL="400050" lvl="1" indent="0">
              <a:buNone/>
            </a:pPr>
            <a:r>
              <a:rPr lang="zh-CN" altLang="en-US" sz="3600" dirty="0" smtClean="0"/>
              <a:t>一、物态变化 、温度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二、熔化和凝固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三、汽化和液化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四、升华和凝华</a:t>
            </a:r>
            <a:endParaRPr lang="en-US" altLang="zh-CN" sz="3600" dirty="0" smtClean="0"/>
          </a:p>
          <a:p>
            <a:pPr marL="400050" lvl="1" indent="0">
              <a:buNone/>
            </a:pPr>
            <a:r>
              <a:rPr lang="zh-CN" altLang="en-US" sz="3600" dirty="0" smtClean="0"/>
              <a:t>五、生活和技术中的物态变化</a:t>
            </a:r>
            <a:endParaRPr lang="zh-CN" altLang="en-US" sz="36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45916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物质的状态及物态变化</a:t>
            </a:r>
            <a:endParaRPr lang="en-US" altLang="zh-CN" dirty="0" smtClean="0"/>
          </a:p>
          <a:p>
            <a:pPr lvl="1"/>
            <a:r>
              <a:rPr lang="zh-CN" altLang="en-US" dirty="0" smtClean="0">
                <a:hlinkClick r:id="rId2" action="ppaction://hlinksldjump"/>
              </a:rPr>
              <a:t>物质的状态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物态变化的原因</a:t>
            </a:r>
            <a:endParaRPr lang="en-US" altLang="zh-CN" dirty="0" smtClean="0"/>
          </a:p>
          <a:p>
            <a:r>
              <a:rPr lang="zh-CN" altLang="en-US" dirty="0" smtClean="0"/>
              <a:t>知识点二  温度</a:t>
            </a:r>
            <a:endParaRPr lang="en-US" altLang="zh-CN" dirty="0" smtClean="0"/>
          </a:p>
          <a:p>
            <a:r>
              <a:rPr lang="zh-CN" altLang="en-US" dirty="0" smtClean="0"/>
              <a:t>知识点三  温度计</a:t>
            </a:r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一、物态变化、温度</a:t>
            </a:r>
            <a:endParaRPr lang="zh-CN" altLang="en-US" dirty="0"/>
          </a:p>
        </p:txBody>
      </p:sp>
      <p:pic>
        <p:nvPicPr>
          <p:cNvPr id="3075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176723" cy="1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49296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物质的状态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4019827796"/>
              </p:ext>
            </p:extLst>
          </p:nvPr>
        </p:nvGraphicFramePr>
        <p:xfrm>
          <a:off x="251520" y="2496379"/>
          <a:ext cx="8712968" cy="4100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92855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B2B3F4-302F-459F-AABB-21E0AA32B1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6FB2B3F4-302F-459F-AABB-21E0AA32B1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6FB2B3F4-302F-459F-AABB-21E0AA32B1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576121-B8CE-4D6B-9E7D-2F0AD9ECB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4576121-B8CE-4D6B-9E7D-2F0AD9ECB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4576121-B8CE-4D6B-9E7D-2F0AD9ECB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3E9E4D-0E14-4E96-AC75-3769F01D0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4E3E9E4D-0E14-4E96-AC75-3769F01D0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4E3E9E4D-0E14-4E96-AC75-3769F01D0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AB1EBF-ABB2-4F30-8E52-8250CF5D2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B5AB1EBF-ABB2-4F30-8E52-8250CF5D2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B5AB1EBF-ABB2-4F30-8E52-8250CF5D2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32CDB9-8BF8-4B8A-97CC-B588D823C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AD32CDB9-8BF8-4B8A-97CC-B588D823C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AD32CDB9-8BF8-4B8A-97CC-B588D823C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9CFA28E-0CA7-4FEE-AF3F-606DB70B6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graphicEl>
                                              <a:dgm id="{19CFA28E-0CA7-4FEE-AF3F-606DB70B6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graphicEl>
                                              <a:dgm id="{19CFA28E-0CA7-4FEE-AF3F-606DB70B6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FE8DD9-A02A-485A-B683-551637AC51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DEFE8DD9-A02A-485A-B683-551637AC51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DEFE8DD9-A02A-485A-B683-551637AC51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8B74B3-F9CA-4AFB-8110-0752E176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0C8B74B3-F9CA-4AFB-8110-0752E176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0C8B74B3-F9CA-4AFB-8110-0752E176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69E6C9-C072-4067-95F5-023F311D1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A569E6C9-C072-4067-95F5-023F311D1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A569E6C9-C072-4067-95F5-023F311D1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E9667D-B45B-41B9-89CC-160CD5C0D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3BE9667D-B45B-41B9-89CC-160CD5C0D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3BE9667D-B45B-41B9-89CC-160CD5C0D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知识点一  熔化和凝固的概念</a:t>
            </a:r>
            <a:endParaRPr lang="en-US" altLang="zh-CN" dirty="0" smtClean="0"/>
          </a:p>
          <a:p>
            <a:r>
              <a:rPr lang="zh-CN" altLang="en-US" dirty="0" smtClean="0"/>
              <a:t>知识点二  熔化的条件及特点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熔点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晶体与非晶体的熔化</a:t>
            </a:r>
            <a:endParaRPr lang="en-US" altLang="zh-CN" dirty="0" smtClean="0"/>
          </a:p>
          <a:p>
            <a:r>
              <a:rPr lang="zh-CN" altLang="en-US" dirty="0" smtClean="0"/>
              <a:t>知识点三  凝固的条件及特点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同种晶体的凝固过程与熔化过程相反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晶体与非晶体的凝固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二、熔化和凝固</a:t>
            </a:r>
            <a:endParaRPr lang="zh-CN" altLang="en-US" dirty="0"/>
          </a:p>
        </p:txBody>
      </p:sp>
      <p:pic>
        <p:nvPicPr>
          <p:cNvPr id="6" name="Picture 2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69637"/>
            <a:ext cx="2275713" cy="18221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第一章  物态及其变化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AB0D-EE29-44E2-81B6-22CC682E601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59145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三、汽化和液化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 smtClean="0"/>
              <a:t>知识点一  汽化</a:t>
            </a:r>
            <a:endParaRPr lang="en-US" altLang="zh-CN" dirty="0" smtClean="0"/>
          </a:p>
          <a:p>
            <a:r>
              <a:rPr lang="zh-CN" altLang="en-US" dirty="0" smtClean="0"/>
              <a:t>知识点二  </a:t>
            </a:r>
            <a:r>
              <a:rPr lang="zh-CN" altLang="en-US" dirty="0" smtClean="0">
                <a:hlinkClick r:id="rId2" action="ppaction://hlinksldjump"/>
              </a:rPr>
              <a:t>蒸发和沸腾</a:t>
            </a:r>
            <a:endParaRPr lang="en-US" altLang="zh-CN" dirty="0" smtClean="0"/>
          </a:p>
          <a:p>
            <a:r>
              <a:rPr lang="zh-CN" altLang="en-US" dirty="0" smtClean="0"/>
              <a:t>知识点三  液化及液化的两种方法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374652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蒸发和沸腾的异同点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04549378"/>
              </p:ext>
            </p:extLst>
          </p:nvPr>
        </p:nvGraphicFramePr>
        <p:xfrm>
          <a:off x="395536" y="1772816"/>
          <a:ext cx="8028272" cy="4032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368152"/>
                <a:gridCol w="3132000"/>
                <a:gridCol w="2448000"/>
              </a:tblGrid>
              <a:tr h="64062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 </a:t>
                      </a:r>
                      <a:endParaRPr lang="zh-CN" sz="1600" kern="100" dirty="0">
                        <a:solidFill>
                          <a:srgbClr val="5F497A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蒸发</a:t>
                      </a:r>
                      <a:endParaRPr lang="zh-CN" sz="1600" kern="100" dirty="0">
                        <a:solidFill>
                          <a:srgbClr val="5F497A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沸腾</a:t>
                      </a:r>
                      <a:endParaRPr lang="zh-CN" sz="1600" kern="100" dirty="0">
                        <a:solidFill>
                          <a:srgbClr val="5F497A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062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相同点</a:t>
                      </a:r>
                      <a:endParaRPr lang="zh-CN" sz="1600" kern="100" dirty="0">
                        <a:solidFill>
                          <a:srgbClr val="5F497A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都是从液态变成气态，都要吸热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062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 smtClean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不同点</a:t>
                      </a:r>
                      <a:endParaRPr lang="zh-CN" sz="1600" kern="100" dirty="0">
                        <a:solidFill>
                          <a:srgbClr val="5F497A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发生部位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只在液体表面进行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液体内部和表面同时发生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0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剧烈程度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缓慢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剧烈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0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温度条件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在任何温度下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在一定温度下（沸点）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2930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影响因素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蒸发快慢与液体的温度高低、液体表面积的大小和液体表面上方空气流动的快慢有关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液体沸点的高低与其表面大气压的大小有关。压强越大、沸点越高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页脚占位符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94538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四、升华和凝华</a:t>
            </a:r>
            <a:endParaRPr lang="en-US" altLang="zh-CN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知识点一  升华</a:t>
            </a:r>
            <a:endParaRPr lang="en-US" altLang="zh-CN" dirty="0" smtClean="0"/>
          </a:p>
          <a:p>
            <a:r>
              <a:rPr lang="zh-CN" altLang="en-US" dirty="0" smtClean="0"/>
              <a:t>知识点二  凝华</a:t>
            </a:r>
            <a:endParaRPr lang="en-US" altLang="zh-CN" dirty="0" smtClean="0"/>
          </a:p>
          <a:p>
            <a:r>
              <a:rPr lang="zh-CN" altLang="en-US" dirty="0" smtClean="0"/>
              <a:t>知识点三  升华吸热、凝华放热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92842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五、生活和技术中的物态变化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 smtClean="0"/>
              <a:t>知识点一  自然界中的水循环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自然界中的云、雨、雪、雾、霜等现象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江河湖海、土壤、植物中的水汽化（蒸发）</a:t>
            </a:r>
            <a:endParaRPr lang="en-US" altLang="zh-CN" dirty="0" smtClean="0"/>
          </a:p>
          <a:p>
            <a:r>
              <a:rPr lang="zh-CN" altLang="en-US" dirty="0" smtClean="0"/>
              <a:t>知识点二  高压锅和电冰箱</a:t>
            </a:r>
            <a:endParaRPr lang="en-US" altLang="zh-CN" dirty="0" smtClean="0"/>
          </a:p>
          <a:p>
            <a:r>
              <a:rPr lang="zh-CN" altLang="en-US" dirty="0" smtClean="0"/>
              <a:t>知识点三  航天技术中的物态变化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575F6D"/>
                </a:solidFill>
              </a:rPr>
              <a:t>第一章  物态及其变化</a:t>
            </a:r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546C0E-C871-4B9A-B5A8-D4B7C2A6710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804598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870</TotalTime>
  <Words>411</Words>
  <Application>Microsoft Office PowerPoint</Application>
  <PresentationFormat>全屏显示(4:3)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波形</vt:lpstr>
      <vt:lpstr>凸显</vt:lpstr>
      <vt:lpstr>第一章  物态及其变化</vt:lpstr>
      <vt:lpstr>本章主要内容</vt:lpstr>
      <vt:lpstr>一、物态变化、温度</vt:lpstr>
      <vt:lpstr>物质的状态</vt:lpstr>
      <vt:lpstr>二、熔化和凝固</vt:lpstr>
      <vt:lpstr>三、汽化和液化</vt:lpstr>
      <vt:lpstr>蒸发和沸腾的异同点</vt:lpstr>
      <vt:lpstr>四、升华和凝华</vt:lpstr>
      <vt:lpstr>五、生活和技术中的物态变化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 物态及其变化</dc:title>
  <dc:creator>jiyan</dc:creator>
  <cp:lastModifiedBy>gaobo</cp:lastModifiedBy>
  <cp:revision>39</cp:revision>
  <dcterms:created xsi:type="dcterms:W3CDTF">2013-09-13T02:40:08Z</dcterms:created>
  <dcterms:modified xsi:type="dcterms:W3CDTF">2013-10-30T09:18:26Z</dcterms:modified>
</cp:coreProperties>
</file>