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6"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Rg st="1" end="14"/>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5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F3CE5F-3B7D-4207-9607-207F639A2D0E}" type="datetimeFigureOut">
              <a:rPr lang="zh-CN" altLang="en-US" smtClean="0"/>
              <a:t>2013-9-24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ED833F-F431-4C9D-87FD-9A6E44839F56}" type="slidenum">
              <a:rPr lang="zh-CN" altLang="en-US" smtClean="0"/>
              <a:t>‹#›</a:t>
            </a:fld>
            <a:endParaRPr lang="zh-CN" altLang="en-US"/>
          </a:p>
        </p:txBody>
      </p:sp>
    </p:spTree>
    <p:extLst>
      <p:ext uri="{BB962C8B-B14F-4D97-AF65-F5344CB8AC3E}">
        <p14:creationId xmlns:p14="http://schemas.microsoft.com/office/powerpoint/2010/main" val="580804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359898"/>
            <a:ext cx="7406640" cy="1472184"/>
          </a:xfrm>
        </p:spPr>
        <p:txBody>
          <a:bodyPr anchor="b"/>
          <a:lstStyle>
            <a:lvl1pPr algn="l">
              <a:defRPr/>
            </a:lvl1pPr>
            <a:extLst/>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extLst/>
          </a:lstStyle>
          <a:p>
            <a:endParaRPr lang="zh-CN" altLang="en-US"/>
          </a:p>
        </p:txBody>
      </p:sp>
      <p:sp>
        <p:nvSpPr>
          <p:cNvPr id="20" name="页脚占位符 19"/>
          <p:cNvSpPr>
            <a:spLocks noGrp="1"/>
          </p:cNvSpPr>
          <p:nvPr>
            <p:ph type="ftr" sz="quarter" idx="11"/>
          </p:nvPr>
        </p:nvSpPr>
        <p:spPr/>
        <p:txBody>
          <a:bodyPr/>
          <a:lstStyle>
            <a:extLst/>
          </a:lstStyle>
          <a:p>
            <a:r>
              <a:rPr lang="zh-CN" altLang="en-US" smtClean="0"/>
              <a:t>中国海军博物馆     </a:t>
            </a:r>
            <a:endParaRPr lang="zh-CN" altLang="en-US"/>
          </a:p>
        </p:txBody>
      </p:sp>
      <p:sp>
        <p:nvSpPr>
          <p:cNvPr id="10" name="灯片编号占位符 9"/>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endParaRPr lang="zh-CN" altLang="en-US"/>
          </a:p>
        </p:txBody>
      </p:sp>
      <p:sp>
        <p:nvSpPr>
          <p:cNvPr id="5" name="页脚占位符 4"/>
          <p:cNvSpPr>
            <a:spLocks noGrp="1"/>
          </p:cNvSpPr>
          <p:nvPr>
            <p:ph type="ftr" sz="quarter" idx="11"/>
          </p:nvPr>
        </p:nvSpPr>
        <p:spPr/>
        <p:txBody>
          <a:bodyPr/>
          <a:lstStyle>
            <a:extLst/>
          </a:lstStyle>
          <a:p>
            <a:r>
              <a:rPr lang="zh-CN" altLang="en-US" smtClean="0"/>
              <a:t>中国海军博物馆     </a:t>
            </a:r>
            <a:endParaRPr lang="zh-CN" altLang="en-US"/>
          </a:p>
        </p:txBody>
      </p:sp>
      <p:sp>
        <p:nvSpPr>
          <p:cNvPr id="6" name="灯片编号占位符 5"/>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endParaRPr lang="zh-CN" altLang="en-US"/>
          </a:p>
        </p:txBody>
      </p:sp>
      <p:sp>
        <p:nvSpPr>
          <p:cNvPr id="5" name="页脚占位符 4"/>
          <p:cNvSpPr>
            <a:spLocks noGrp="1"/>
          </p:cNvSpPr>
          <p:nvPr>
            <p:ph type="ftr" sz="quarter" idx="11"/>
          </p:nvPr>
        </p:nvSpPr>
        <p:spPr/>
        <p:txBody>
          <a:bodyPr/>
          <a:lstStyle>
            <a:extLst/>
          </a:lstStyle>
          <a:p>
            <a:r>
              <a:rPr lang="zh-CN" altLang="en-US" smtClean="0"/>
              <a:t>中国海军博物馆     </a:t>
            </a:r>
            <a:endParaRPr lang="zh-CN" altLang="en-US"/>
          </a:p>
        </p:txBody>
      </p:sp>
      <p:sp>
        <p:nvSpPr>
          <p:cNvPr id="6" name="灯片编号占位符 5"/>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endParaRPr lang="zh-CN" altLang="en-US" dirty="0"/>
          </a:p>
        </p:txBody>
      </p:sp>
      <p:sp>
        <p:nvSpPr>
          <p:cNvPr id="5" name="页脚占位符 4"/>
          <p:cNvSpPr>
            <a:spLocks noGrp="1"/>
          </p:cNvSpPr>
          <p:nvPr>
            <p:ph type="ftr" sz="quarter" idx="11"/>
          </p:nvPr>
        </p:nvSpPr>
        <p:spPr>
          <a:xfrm>
            <a:off x="1043608" y="6305550"/>
            <a:ext cx="2736304" cy="476250"/>
          </a:xfrm>
        </p:spPr>
        <p:txBody>
          <a:bodyPr/>
          <a:lstStyle>
            <a:extLst/>
          </a:lstStyle>
          <a:p>
            <a:r>
              <a:rPr lang="zh-CN" altLang="en-US" dirty="0" smtClean="0"/>
              <a:t>中国海军博物馆     </a:t>
            </a:r>
            <a:endParaRPr lang="zh-CN" altLang="en-US" dirty="0"/>
          </a:p>
        </p:txBody>
      </p:sp>
      <p:sp>
        <p:nvSpPr>
          <p:cNvPr id="6" name="灯片编号占位符 5"/>
          <p:cNvSpPr>
            <a:spLocks noGrp="1"/>
          </p:cNvSpPr>
          <p:nvPr>
            <p:ph type="sldNum" sz="quarter" idx="12"/>
          </p:nvPr>
        </p:nvSpPr>
        <p:spPr/>
        <p:txBody>
          <a:bodyPr/>
          <a:lstStyle>
            <a:extLst/>
          </a:lstStyle>
          <a:p>
            <a:fld id="{D1407A33-EC48-48C9-AA32-63BC8A4D44D1}" type="slidenum">
              <a:rPr lang="zh-CN" altLang="en-US" smtClean="0"/>
              <a:t>‹#›</a:t>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endParaRPr lang="zh-CN" altLang="en-US"/>
          </a:p>
        </p:txBody>
      </p:sp>
      <p:sp>
        <p:nvSpPr>
          <p:cNvPr id="5" name="页脚占位符 4"/>
          <p:cNvSpPr>
            <a:spLocks noGrp="1"/>
          </p:cNvSpPr>
          <p:nvPr>
            <p:ph type="ftr" sz="quarter" idx="11"/>
          </p:nvPr>
        </p:nvSpPr>
        <p:spPr/>
        <p:txBody>
          <a:bodyPr/>
          <a:lstStyle>
            <a:extLst/>
          </a:lstStyle>
          <a:p>
            <a:r>
              <a:rPr lang="zh-CN" altLang="en-US" smtClean="0"/>
              <a:t>中国海军博物馆     </a:t>
            </a:r>
            <a:endParaRPr lang="zh-CN" altLang="en-US"/>
          </a:p>
        </p:txBody>
      </p:sp>
      <p:sp>
        <p:nvSpPr>
          <p:cNvPr id="6" name="灯片编号占位符 5"/>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endParaRPr lang="zh-CN" altLang="en-US"/>
          </a:p>
        </p:txBody>
      </p:sp>
      <p:sp>
        <p:nvSpPr>
          <p:cNvPr id="6" name="页脚占位符 5"/>
          <p:cNvSpPr>
            <a:spLocks noGrp="1"/>
          </p:cNvSpPr>
          <p:nvPr>
            <p:ph type="ftr" sz="quarter" idx="11"/>
          </p:nvPr>
        </p:nvSpPr>
        <p:spPr/>
        <p:txBody>
          <a:bodyPr/>
          <a:lstStyle>
            <a:extLst/>
          </a:lstStyle>
          <a:p>
            <a:r>
              <a:rPr lang="zh-CN" altLang="en-US" smtClean="0"/>
              <a:t>中国海军博物馆     </a:t>
            </a:r>
            <a:endParaRPr lang="zh-CN" altLang="en-US"/>
          </a:p>
        </p:txBody>
      </p:sp>
      <p:sp>
        <p:nvSpPr>
          <p:cNvPr id="7" name="灯片编号占位符 6"/>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endParaRPr lang="zh-CN" altLang="en-US"/>
          </a:p>
        </p:txBody>
      </p:sp>
      <p:sp>
        <p:nvSpPr>
          <p:cNvPr id="8" name="页脚占位符 7"/>
          <p:cNvSpPr>
            <a:spLocks noGrp="1"/>
          </p:cNvSpPr>
          <p:nvPr>
            <p:ph type="ftr" sz="quarter" idx="11"/>
          </p:nvPr>
        </p:nvSpPr>
        <p:spPr/>
        <p:txBody>
          <a:bodyPr/>
          <a:lstStyle>
            <a:extLst/>
          </a:lstStyle>
          <a:p>
            <a:r>
              <a:rPr lang="zh-CN" altLang="en-US" smtClean="0"/>
              <a:t>中国海军博物馆     </a:t>
            </a:r>
            <a:endParaRPr lang="zh-CN" altLang="en-US"/>
          </a:p>
        </p:txBody>
      </p:sp>
      <p:sp>
        <p:nvSpPr>
          <p:cNvPr id="9" name="灯片编号占位符 8"/>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endParaRPr lang="zh-CN" altLang="en-US"/>
          </a:p>
        </p:txBody>
      </p:sp>
      <p:sp>
        <p:nvSpPr>
          <p:cNvPr id="4" name="页脚占位符 3"/>
          <p:cNvSpPr>
            <a:spLocks noGrp="1"/>
          </p:cNvSpPr>
          <p:nvPr>
            <p:ph type="ftr" sz="quarter" idx="11"/>
          </p:nvPr>
        </p:nvSpPr>
        <p:spPr/>
        <p:txBody>
          <a:bodyPr/>
          <a:lstStyle>
            <a:extLst/>
          </a:lstStyle>
          <a:p>
            <a:r>
              <a:rPr lang="zh-CN" altLang="en-US" smtClean="0"/>
              <a:t>中国海军博物馆     </a:t>
            </a:r>
            <a:endParaRPr lang="zh-CN" altLang="en-US"/>
          </a:p>
        </p:txBody>
      </p:sp>
      <p:sp>
        <p:nvSpPr>
          <p:cNvPr id="5" name="灯片编号占位符 4"/>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期占位符 1"/>
          <p:cNvSpPr>
            <a:spLocks noGrp="1"/>
          </p:cNvSpPr>
          <p:nvPr>
            <p:ph type="dt" sz="half" idx="10"/>
          </p:nvPr>
        </p:nvSpPr>
        <p:spPr/>
        <p:txBody>
          <a:bodyPr/>
          <a:lstStyle>
            <a:extLst/>
          </a:lstStyle>
          <a:p>
            <a:endParaRPr lang="zh-CN" altLang="en-US"/>
          </a:p>
        </p:txBody>
      </p:sp>
      <p:sp>
        <p:nvSpPr>
          <p:cNvPr id="3" name="页脚占位符 2"/>
          <p:cNvSpPr>
            <a:spLocks noGrp="1"/>
          </p:cNvSpPr>
          <p:nvPr>
            <p:ph type="ftr" sz="quarter" idx="11"/>
          </p:nvPr>
        </p:nvSpPr>
        <p:spPr/>
        <p:txBody>
          <a:bodyPr/>
          <a:lstStyle>
            <a:extLst/>
          </a:lstStyle>
          <a:p>
            <a:r>
              <a:rPr lang="zh-CN" altLang="en-US" smtClean="0"/>
              <a:t>中国海军博物馆     </a:t>
            </a:r>
            <a:endParaRPr lang="zh-CN" altLang="en-US"/>
          </a:p>
        </p:txBody>
      </p:sp>
      <p:sp>
        <p:nvSpPr>
          <p:cNvPr id="4" name="灯片编号占位符 3"/>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endParaRPr lang="zh-CN" altLang="en-US"/>
          </a:p>
        </p:txBody>
      </p:sp>
      <p:sp>
        <p:nvSpPr>
          <p:cNvPr id="6" name="页脚占位符 5"/>
          <p:cNvSpPr>
            <a:spLocks noGrp="1"/>
          </p:cNvSpPr>
          <p:nvPr>
            <p:ph type="ftr" sz="quarter" idx="11"/>
          </p:nvPr>
        </p:nvSpPr>
        <p:spPr/>
        <p:txBody>
          <a:bodyPr/>
          <a:lstStyle>
            <a:extLst/>
          </a:lstStyle>
          <a:p>
            <a:r>
              <a:rPr lang="zh-CN" altLang="en-US" smtClean="0"/>
              <a:t>中国海军博物馆     </a:t>
            </a:r>
            <a:endParaRPr lang="zh-CN" altLang="en-US"/>
          </a:p>
        </p:txBody>
      </p:sp>
      <p:sp>
        <p:nvSpPr>
          <p:cNvPr id="7" name="灯片编号占位符 6"/>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extLst/>
          </a:lstStyle>
          <a:p>
            <a:endParaRPr lang="zh-CN" altLang="en-US"/>
          </a:p>
        </p:txBody>
      </p:sp>
      <p:sp>
        <p:nvSpPr>
          <p:cNvPr id="6" name="页脚占位符 5"/>
          <p:cNvSpPr>
            <a:spLocks noGrp="1"/>
          </p:cNvSpPr>
          <p:nvPr>
            <p:ph type="ftr" sz="quarter" idx="11"/>
          </p:nvPr>
        </p:nvSpPr>
        <p:spPr/>
        <p:txBody>
          <a:bodyPr/>
          <a:lstStyle>
            <a:extLst/>
          </a:lstStyle>
          <a:p>
            <a:r>
              <a:rPr lang="zh-CN" altLang="en-US" smtClean="0"/>
              <a:t>中国海军博物馆     </a:t>
            </a:r>
            <a:endParaRPr lang="zh-CN" altLang="en-US"/>
          </a:p>
        </p:txBody>
      </p:sp>
      <p:sp>
        <p:nvSpPr>
          <p:cNvPr id="7" name="灯片编号占位符 6"/>
          <p:cNvSpPr>
            <a:spLocks noGrp="1"/>
          </p:cNvSpPr>
          <p:nvPr>
            <p:ph type="sldNum" sz="quarter" idx="12"/>
          </p:nvPr>
        </p:nvSpPr>
        <p:spPr/>
        <p:txBody>
          <a:bodyPr/>
          <a:lstStyle>
            <a:extLst/>
          </a:lstStyle>
          <a:p>
            <a:fld id="{D1407A33-EC48-48C9-AA32-63BC8A4D44D1}" type="slidenum">
              <a:rPr lang="zh-CN" altLang="en-US" smtClean="0"/>
              <a:t>‹#›</a:t>
            </a:fld>
            <a:endParaRPr lang="zh-CN" altLang="en-US"/>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Tree>
  </p:cSld>
  <p:clrMapOvr>
    <a:masterClrMapping/>
  </p:clrMapOvr>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extLst/>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zh-CN" altLang="en-US"/>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r>
              <a:rPr lang="zh-CN" altLang="en-US" smtClean="0"/>
              <a:t>中国海军博物馆     </a:t>
            </a:r>
            <a:endParaRPr lang="zh-CN" altLang="en-US"/>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1407A33-EC48-48C9-AA32-63BC8A4D44D1}" type="slidenum">
              <a:rPr lang="zh-CN" altLang="en-US" smtClean="0"/>
              <a:t>‹#›</a:t>
            </a:fld>
            <a:endParaRPr lang="zh-CN" altLang="en-US"/>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mc:AlternateContent xmlns:mc="http://schemas.openxmlformats.org/markup-compatibility/2006">
    <mc:Choice xmlns:p14="http://schemas.microsoft.com/office/powerpoint/2010/main" Requires="p14">
      <p:transition spd="slow" p14:dur="2000" advTm="10000"/>
    </mc:Choice>
    <mc:Fallback>
      <p:transition spd="slow" advTm="10000"/>
    </mc:Fallback>
  </mc:AlternateContent>
  <p:hf hd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b="1" dirty="0"/>
              <a:t>辽宁号航空母舰</a:t>
            </a:r>
            <a:endParaRPr lang="zh-CN" altLang="en-US" dirty="0"/>
          </a:p>
        </p:txBody>
      </p:sp>
      <p:sp>
        <p:nvSpPr>
          <p:cNvPr id="3" name="副标题 2"/>
          <p:cNvSpPr>
            <a:spLocks noGrp="1"/>
          </p:cNvSpPr>
          <p:nvPr>
            <p:ph type="subTitle" idx="1"/>
          </p:nvPr>
        </p:nvSpPr>
        <p:spPr>
          <a:xfrm>
            <a:off x="1371600" y="3886200"/>
            <a:ext cx="6400800" cy="838944"/>
          </a:xfrm>
        </p:spPr>
        <p:txBody>
          <a:bodyPr/>
          <a:lstStyle/>
          <a:p>
            <a:r>
              <a:rPr lang="zh-CN" altLang="zh-CN" dirty="0"/>
              <a:t>――中国海军第一艘航空母舰</a:t>
            </a:r>
            <a:endParaRPr lang="zh-CN" altLang="en-US" dirty="0"/>
          </a:p>
        </p:txBody>
      </p:sp>
      <p:sp>
        <p:nvSpPr>
          <p:cNvPr id="4" name="副标题 2"/>
          <p:cNvSpPr txBox="1">
            <a:spLocks/>
          </p:cNvSpPr>
          <p:nvPr/>
        </p:nvSpPr>
        <p:spPr>
          <a:xfrm>
            <a:off x="1331640" y="5157192"/>
            <a:ext cx="6400800" cy="838944"/>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zh-CN" altLang="en-US" dirty="0" smtClean="0"/>
              <a:t>中国海军博物馆  </a:t>
            </a:r>
            <a:endParaRPr lang="en-US" altLang="zh-CN" dirty="0" smtClean="0"/>
          </a:p>
          <a:p>
            <a:r>
              <a:rPr lang="zh-CN" altLang="en-US" dirty="0" smtClean="0"/>
              <a:t>二○一三年九月</a:t>
            </a:r>
            <a:endParaRPr lang="zh-CN" altLang="en-US" dirty="0"/>
          </a:p>
        </p:txBody>
      </p:sp>
    </p:spTree>
    <p:extLst>
      <p:ext uri="{BB962C8B-B14F-4D97-AF65-F5344CB8AC3E}">
        <p14:creationId xmlns:p14="http://schemas.microsoft.com/office/powerpoint/2010/main" val="4194073682"/>
      </p:ext>
    </p:extLst>
  </p:cSld>
  <p:clrMapOvr>
    <a:masterClrMapping/>
  </p:clrMapOvr>
  <mc:AlternateContent xmlns:mc="http://schemas.openxmlformats.org/markup-compatibility/2006">
    <mc:Choice xmlns:p14="http://schemas.microsoft.com/office/powerpoint/2010/main" Requires="p14">
      <p:transition spd="med" p14:dur="700" advTm="10000">
        <p:fade/>
      </p:transition>
    </mc:Choice>
    <mc:Fallback>
      <p:transition spd="med" advTm="10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六、舰载</a:t>
            </a:r>
            <a:r>
              <a:rPr lang="zh-CN" altLang="zh-CN" dirty="0" smtClean="0">
                <a:effectLst/>
              </a:rPr>
              <a:t>机</a:t>
            </a:r>
            <a:endParaRPr lang="zh-CN" altLang="en-US" dirty="0"/>
          </a:p>
        </p:txBody>
      </p:sp>
      <p:sp>
        <p:nvSpPr>
          <p:cNvPr id="3" name="内容占位符 2"/>
          <p:cNvSpPr>
            <a:spLocks noGrp="1"/>
          </p:cNvSpPr>
          <p:nvPr>
            <p:ph idx="1"/>
          </p:nvPr>
        </p:nvSpPr>
        <p:spPr/>
        <p:txBody>
          <a:bodyPr>
            <a:noAutofit/>
          </a:bodyPr>
          <a:lstStyle/>
          <a:p>
            <a:pPr marL="82296" indent="0">
              <a:buNone/>
            </a:pPr>
            <a:r>
              <a:rPr lang="en-US" altLang="zh-CN" sz="2400" dirty="0" smtClean="0"/>
              <a:t>       </a:t>
            </a:r>
            <a:r>
              <a:rPr lang="zh-CN" altLang="zh-CN" sz="2400" dirty="0" smtClean="0"/>
              <a:t>早</a:t>
            </a:r>
            <a:r>
              <a:rPr lang="zh-CN" altLang="zh-CN" sz="2400" dirty="0"/>
              <a:t>在</a:t>
            </a:r>
            <a:r>
              <a:rPr lang="en-US" altLang="zh-CN" sz="2400" dirty="0"/>
              <a:t>1990</a:t>
            </a:r>
            <a:r>
              <a:rPr lang="zh-CN" altLang="zh-CN" sz="2400" dirty="0"/>
              <a:t>年代末期，中国就从乌克兰购得一架存放在当地、构型完整的</a:t>
            </a:r>
            <a:r>
              <a:rPr lang="en-US" altLang="zh-CN" sz="2400" dirty="0"/>
              <a:t>T-10K-3</a:t>
            </a:r>
            <a:r>
              <a:rPr lang="zh-CN" altLang="zh-CN" sz="2400" dirty="0"/>
              <a:t>号原型机（</a:t>
            </a:r>
            <a:r>
              <a:rPr lang="en-US" altLang="zh-CN" sz="2400" dirty="0"/>
              <a:t>SU-33</a:t>
            </a:r>
            <a:r>
              <a:rPr lang="zh-CN" altLang="zh-CN" sz="2400" dirty="0"/>
              <a:t>的原型机），且先前苏联存放在乌克兰舰载机训练中心的二至三套用降落尾勾都被中国买走；由于中国先前在获得俄罗斯授权生产</a:t>
            </a:r>
            <a:r>
              <a:rPr lang="en-US" altLang="zh-CN" sz="2400" dirty="0"/>
              <a:t>SU-27</a:t>
            </a:r>
            <a:r>
              <a:rPr lang="zh-CN" altLang="zh-CN" sz="2400" dirty="0"/>
              <a:t>战斗机之后，又径自进行仿制与修改而成为</a:t>
            </a:r>
            <a:r>
              <a:rPr lang="en-US" altLang="zh-CN" sz="2400" dirty="0"/>
              <a:t>J-11</a:t>
            </a:r>
            <a:r>
              <a:rPr lang="zh-CN" altLang="zh-CN" sz="2400" dirty="0"/>
              <a:t>，以既有的</a:t>
            </a:r>
            <a:r>
              <a:rPr lang="en-US" altLang="zh-CN" sz="2400" dirty="0"/>
              <a:t>SU-27</a:t>
            </a:r>
            <a:r>
              <a:rPr lang="zh-CN" altLang="zh-CN" sz="2400" dirty="0"/>
              <a:t>为基础而推出中国版</a:t>
            </a:r>
            <a:r>
              <a:rPr lang="en-US" altLang="zh-CN" sz="2400" dirty="0"/>
              <a:t>SU-33</a:t>
            </a:r>
            <a:r>
              <a:rPr lang="zh-CN" altLang="zh-CN" sz="2400" dirty="0"/>
              <a:t>。被称为歼</a:t>
            </a:r>
            <a:r>
              <a:rPr lang="en-US" altLang="zh-CN" sz="2400" dirty="0"/>
              <a:t>-15</a:t>
            </a:r>
            <a:r>
              <a:rPr lang="zh-CN" altLang="zh-CN" sz="2400" dirty="0"/>
              <a:t>（</a:t>
            </a:r>
            <a:r>
              <a:rPr lang="en-US" altLang="zh-CN" sz="2400" dirty="0"/>
              <a:t>J-15</a:t>
            </a:r>
            <a:r>
              <a:rPr lang="zh-CN" altLang="zh-CN" sz="2400" dirty="0"/>
              <a:t>），由中国沈阳飞机公司负责，从</a:t>
            </a:r>
            <a:r>
              <a:rPr lang="en-US" altLang="zh-CN" sz="2400" dirty="0"/>
              <a:t>2001</a:t>
            </a:r>
            <a:r>
              <a:rPr lang="zh-CN" altLang="zh-CN" sz="2400" dirty="0"/>
              <a:t>年开始立项发展</a:t>
            </a:r>
            <a:r>
              <a:rPr lang="zh-CN" altLang="zh-CN" sz="2400" dirty="0" smtClean="0"/>
              <a:t>。</a:t>
            </a:r>
            <a:endParaRPr lang="en-US" altLang="zh-CN" sz="2400" dirty="0"/>
          </a:p>
          <a:p>
            <a:pPr marL="82296" indent="0">
              <a:buNone/>
            </a:pPr>
            <a:r>
              <a:rPr lang="en-US" altLang="zh-CN" sz="2400" dirty="0"/>
              <a:t> </a:t>
            </a:r>
            <a:r>
              <a:rPr lang="en-US" altLang="zh-CN" sz="2400" dirty="0" smtClean="0"/>
              <a:t>      2012</a:t>
            </a:r>
            <a:r>
              <a:rPr lang="zh-CN" altLang="zh-CN" sz="2400" dirty="0"/>
              <a:t>年</a:t>
            </a:r>
            <a:r>
              <a:rPr lang="en-US" altLang="zh-CN" sz="2400" dirty="0"/>
              <a:t>10</a:t>
            </a:r>
            <a:r>
              <a:rPr lang="zh-CN" altLang="zh-CN" sz="2400" dirty="0"/>
              <a:t>月</a:t>
            </a:r>
            <a:r>
              <a:rPr lang="en-US" altLang="zh-CN" sz="2400" dirty="0"/>
              <a:t>29</a:t>
            </a:r>
            <a:r>
              <a:rPr lang="zh-CN" altLang="zh-CN" sz="2400" dirty="0"/>
              <a:t>日，歼</a:t>
            </a:r>
            <a:r>
              <a:rPr lang="en-US" altLang="zh-CN" sz="2400" dirty="0"/>
              <a:t>15</a:t>
            </a:r>
            <a:r>
              <a:rPr lang="zh-CN" altLang="zh-CN" sz="2400" dirty="0"/>
              <a:t>成功于辽宁号上触舰复飞，</a:t>
            </a:r>
            <a:r>
              <a:rPr lang="en-US" altLang="zh-CN" sz="2400" dirty="0"/>
              <a:t>11</a:t>
            </a:r>
            <a:r>
              <a:rPr lang="zh-CN" altLang="zh-CN" sz="2400" dirty="0"/>
              <a:t>月</a:t>
            </a:r>
            <a:r>
              <a:rPr lang="en-US" altLang="zh-CN" sz="2400" dirty="0"/>
              <a:t>23</a:t>
            </a:r>
            <a:r>
              <a:rPr lang="zh-CN" altLang="zh-CN" sz="2400" dirty="0"/>
              <a:t>日</a:t>
            </a:r>
            <a:r>
              <a:rPr lang="en-US" altLang="zh-CN" sz="2400" dirty="0"/>
              <a:t>552</a:t>
            </a:r>
            <a:r>
              <a:rPr lang="zh-CN" altLang="zh-CN" sz="2400" dirty="0"/>
              <a:t>号歼</a:t>
            </a:r>
            <a:r>
              <a:rPr lang="en-US" altLang="zh-CN" sz="2400" dirty="0"/>
              <a:t>15</a:t>
            </a:r>
            <a:r>
              <a:rPr lang="zh-CN" altLang="zh-CN" sz="2400" dirty="0"/>
              <a:t>战机在辽宁号上成功实验着舰降落与起飞，</a:t>
            </a:r>
            <a:r>
              <a:rPr lang="en-US" altLang="zh-CN" sz="2400" dirty="0"/>
              <a:t>11</a:t>
            </a:r>
            <a:r>
              <a:rPr lang="zh-CN" altLang="zh-CN" sz="2400" dirty="0"/>
              <a:t>月</a:t>
            </a:r>
            <a:r>
              <a:rPr lang="en-US" altLang="zh-CN" sz="2400" dirty="0"/>
              <a:t>25</a:t>
            </a:r>
            <a:r>
              <a:rPr lang="zh-CN" altLang="zh-CN" sz="2400" dirty="0"/>
              <a:t>日辽宁号上的起飞和降落实验画面公开。</a:t>
            </a:r>
          </a:p>
          <a:p>
            <a:pPr marL="82296" indent="0">
              <a:buNone/>
            </a:pPr>
            <a:endParaRPr lang="zh-CN" altLang="en-US" sz="2400" dirty="0"/>
          </a:p>
        </p:txBody>
      </p:sp>
      <p:sp>
        <p:nvSpPr>
          <p:cNvPr id="4" name="页脚占位符 3"/>
          <p:cNvSpPr>
            <a:spLocks noGrp="1"/>
          </p:cNvSpPr>
          <p:nvPr>
            <p:ph type="ftr" sz="quarter" idx="11"/>
          </p:nvPr>
        </p:nvSpPr>
        <p:spPr/>
        <p:txBody>
          <a:bodyPr/>
          <a:lstStyle/>
          <a:p>
            <a:r>
              <a:rPr lang="zh-CN" altLang="en-US" smtClean="0"/>
              <a:t>中国海军博物馆     </a:t>
            </a:r>
            <a:endParaRPr lang="zh-CN" altLang="en-US" dirty="0"/>
          </a:p>
        </p:txBody>
      </p:sp>
      <p:sp>
        <p:nvSpPr>
          <p:cNvPr id="5" name="灯片编号占位符 4"/>
          <p:cNvSpPr>
            <a:spLocks noGrp="1"/>
          </p:cNvSpPr>
          <p:nvPr>
            <p:ph type="sldNum" sz="quarter" idx="12"/>
          </p:nvPr>
        </p:nvSpPr>
        <p:spPr/>
        <p:txBody>
          <a:bodyPr/>
          <a:lstStyle/>
          <a:p>
            <a:fld id="{D1407A33-EC48-48C9-AA32-63BC8A4D44D1}" type="slidenum">
              <a:rPr lang="zh-CN" altLang="en-US" smtClean="0"/>
              <a:t>10</a:t>
            </a:fld>
            <a:endParaRPr lang="zh-CN" altLang="en-US" dirty="0"/>
          </a:p>
        </p:txBody>
      </p:sp>
    </p:spTree>
    <p:extLst>
      <p:ext uri="{BB962C8B-B14F-4D97-AF65-F5344CB8AC3E}">
        <p14:creationId xmlns:p14="http://schemas.microsoft.com/office/powerpoint/2010/main" val="3585319352"/>
      </p:ext>
    </p:extLst>
  </p:cSld>
  <p:clrMapOvr>
    <a:masterClrMapping/>
  </p:clrMapOvr>
  <mc:AlternateContent xmlns:mc="http://schemas.openxmlformats.org/markup-compatibility/2006">
    <mc:Choice xmlns:p14="http://schemas.microsoft.com/office/powerpoint/2010/main" Requires="p14">
      <p:transition spd="slow" p14:dur="4400" advTm="10000">
        <p14:honeycomb/>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六、舰载</a:t>
            </a:r>
            <a:r>
              <a:rPr lang="zh-CN" altLang="zh-CN" dirty="0" smtClean="0">
                <a:effectLst/>
              </a:rPr>
              <a:t>机</a:t>
            </a:r>
            <a:endParaRPr lang="zh-CN" altLang="en-US" dirty="0"/>
          </a:p>
        </p:txBody>
      </p:sp>
      <p:sp>
        <p:nvSpPr>
          <p:cNvPr id="3" name="内容占位符 2"/>
          <p:cNvSpPr>
            <a:spLocks noGrp="1"/>
          </p:cNvSpPr>
          <p:nvPr>
            <p:ph idx="1"/>
          </p:nvPr>
        </p:nvSpPr>
        <p:spPr/>
        <p:txBody>
          <a:bodyPr>
            <a:noAutofit/>
          </a:bodyPr>
          <a:lstStyle/>
          <a:p>
            <a:pPr marL="82296" indent="0">
              <a:buNone/>
            </a:pPr>
            <a:r>
              <a:rPr lang="en-US" altLang="zh-CN" sz="2400" dirty="0" smtClean="0"/>
              <a:t>       </a:t>
            </a:r>
            <a:r>
              <a:rPr lang="en-US" altLang="zh-CN" sz="2400" dirty="0"/>
              <a:t>2013</a:t>
            </a:r>
            <a:r>
              <a:rPr lang="zh-CN" altLang="zh-CN" sz="2400" dirty="0"/>
              <a:t>年</a:t>
            </a:r>
            <a:r>
              <a:rPr lang="en-US" altLang="zh-CN" sz="2400" dirty="0"/>
              <a:t>5</a:t>
            </a:r>
            <a:r>
              <a:rPr lang="zh-CN" altLang="zh-CN" sz="2400" dirty="0"/>
              <a:t>月</a:t>
            </a:r>
            <a:r>
              <a:rPr lang="en-US" altLang="zh-CN" sz="2400" dirty="0"/>
              <a:t>10</a:t>
            </a:r>
            <a:r>
              <a:rPr lang="zh-CN" altLang="zh-CN" sz="2400" dirty="0"/>
              <a:t>日，中国海军首支舰载航空兵部队</a:t>
            </a:r>
            <a:r>
              <a:rPr lang="en-US" altLang="zh-CN" sz="2400" dirty="0"/>
              <a:t>10</a:t>
            </a:r>
            <a:r>
              <a:rPr lang="zh-CN" altLang="zh-CN" sz="2400" dirty="0"/>
              <a:t>日在渤海湾畔正式组建，海军战斗序列又增添一支新型主战力量，标志着航母部队战斗力建设进入了新的发展阶段。中国军网海军频道当天透露，海军司令员吴胜利出席组建大会并授予军旗。舰载航空兵部队作为航母战斗力建设的核心部分，是海军新型作战力量建设的代表和海军战略转型的先锋，在发展航母事业、建设强大海军全局中具有十分重要作用。海军副司令员张永义、海军参谋长杜景臣、北海舰队司令员田中，以及总部、海军机关有关领导和舰载航空兵部队官兵共</a:t>
            </a:r>
            <a:r>
              <a:rPr lang="en-US" altLang="zh-CN" sz="2400" dirty="0"/>
              <a:t>400</a:t>
            </a:r>
            <a:r>
              <a:rPr lang="zh-CN" altLang="zh-CN" sz="2400" dirty="0"/>
              <a:t>余人参加了组建大会。</a:t>
            </a:r>
            <a:endParaRPr lang="zh-CN" altLang="en-US" sz="2400" dirty="0"/>
          </a:p>
        </p:txBody>
      </p:sp>
      <p:sp>
        <p:nvSpPr>
          <p:cNvPr id="4" name="页脚占位符 3"/>
          <p:cNvSpPr>
            <a:spLocks noGrp="1"/>
          </p:cNvSpPr>
          <p:nvPr>
            <p:ph type="ftr" sz="quarter" idx="11"/>
          </p:nvPr>
        </p:nvSpPr>
        <p:spPr/>
        <p:txBody>
          <a:bodyPr/>
          <a:lstStyle/>
          <a:p>
            <a:r>
              <a:rPr lang="zh-CN" altLang="en-US" smtClean="0"/>
              <a:t>中国海军博物馆     </a:t>
            </a:r>
            <a:endParaRPr lang="zh-CN" altLang="en-US" dirty="0"/>
          </a:p>
        </p:txBody>
      </p:sp>
      <p:sp>
        <p:nvSpPr>
          <p:cNvPr id="5" name="灯片编号占位符 4"/>
          <p:cNvSpPr>
            <a:spLocks noGrp="1"/>
          </p:cNvSpPr>
          <p:nvPr>
            <p:ph type="sldNum" sz="quarter" idx="12"/>
          </p:nvPr>
        </p:nvSpPr>
        <p:spPr/>
        <p:txBody>
          <a:bodyPr/>
          <a:lstStyle/>
          <a:p>
            <a:fld id="{D1407A33-EC48-48C9-AA32-63BC8A4D44D1}" type="slidenum">
              <a:rPr lang="zh-CN" altLang="en-US" smtClean="0"/>
              <a:t>11</a:t>
            </a:fld>
            <a:endParaRPr lang="zh-CN" altLang="en-US" dirty="0"/>
          </a:p>
        </p:txBody>
      </p:sp>
    </p:spTree>
    <p:extLst>
      <p:ext uri="{BB962C8B-B14F-4D97-AF65-F5344CB8AC3E}">
        <p14:creationId xmlns:p14="http://schemas.microsoft.com/office/powerpoint/2010/main" val="847430612"/>
      </p:ext>
    </p:extLst>
  </p:cSld>
  <p:clrMapOvr>
    <a:masterClrMapping/>
  </p:clrMapOvr>
  <mc:AlternateContent xmlns:mc="http://schemas.openxmlformats.org/markup-compatibility/2006">
    <mc:Choice xmlns:p14="http://schemas.microsoft.com/office/powerpoint/2010/main" Requires="p14">
      <p:transition spd="slow" p14:dur="2500" advTm="10000">
        <p:checker/>
      </p:transition>
    </mc:Choice>
    <mc:Fallback>
      <p:transition spd="slow" advTm="10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六、舰载</a:t>
            </a:r>
            <a:r>
              <a:rPr lang="zh-CN" altLang="zh-CN" dirty="0" smtClean="0">
                <a:effectLst/>
              </a:rPr>
              <a:t>机</a:t>
            </a:r>
            <a:endParaRPr lang="zh-CN" altLang="en-US" dirty="0"/>
          </a:p>
        </p:txBody>
      </p:sp>
      <p:pic>
        <p:nvPicPr>
          <p:cNvPr id="5" name="内容占位符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9632" y="1556792"/>
            <a:ext cx="3619029" cy="2335919"/>
          </a:xfr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3861048"/>
            <a:ext cx="3948032" cy="2632021"/>
          </a:xfrm>
          <a:prstGeom prst="rect">
            <a:avLst/>
          </a:prstGeom>
        </p:spPr>
      </p:pic>
      <p:sp>
        <p:nvSpPr>
          <p:cNvPr id="7" name="页脚占位符 6"/>
          <p:cNvSpPr>
            <a:spLocks noGrp="1"/>
          </p:cNvSpPr>
          <p:nvPr>
            <p:ph type="ftr" sz="quarter" idx="11"/>
          </p:nvPr>
        </p:nvSpPr>
        <p:spPr/>
        <p:txBody>
          <a:bodyPr/>
          <a:lstStyle/>
          <a:p>
            <a:r>
              <a:rPr lang="zh-CN" altLang="en-US" smtClean="0"/>
              <a:t>中国海军博物馆     </a:t>
            </a:r>
            <a:endParaRPr lang="zh-CN" altLang="en-US" dirty="0"/>
          </a:p>
        </p:txBody>
      </p:sp>
      <p:sp>
        <p:nvSpPr>
          <p:cNvPr id="8" name="灯片编号占位符 7"/>
          <p:cNvSpPr>
            <a:spLocks noGrp="1"/>
          </p:cNvSpPr>
          <p:nvPr>
            <p:ph type="sldNum" sz="quarter" idx="12"/>
          </p:nvPr>
        </p:nvSpPr>
        <p:spPr/>
        <p:txBody>
          <a:bodyPr/>
          <a:lstStyle/>
          <a:p>
            <a:fld id="{D1407A33-EC48-48C9-AA32-63BC8A4D44D1}" type="slidenum">
              <a:rPr lang="zh-CN" altLang="en-US" smtClean="0"/>
              <a:t>12</a:t>
            </a:fld>
            <a:endParaRPr lang="zh-CN" altLang="en-US" dirty="0"/>
          </a:p>
        </p:txBody>
      </p:sp>
    </p:spTree>
    <p:extLst>
      <p:ext uri="{BB962C8B-B14F-4D97-AF65-F5344CB8AC3E}">
        <p14:creationId xmlns:p14="http://schemas.microsoft.com/office/powerpoint/2010/main" val="368000760"/>
      </p:ext>
    </p:extLst>
  </p:cSld>
  <p:clrMapOvr>
    <a:masterClrMapping/>
  </p:clrMapOvr>
  <mc:AlternateContent xmlns:mc="http://schemas.openxmlformats.org/markup-compatibility/2006">
    <mc:Choice xmlns:p14="http://schemas.microsoft.com/office/powerpoint/2010/main" Requires="p14">
      <p:transition spd="slow" p14:dur="3000" advTm="10000">
        <p14:shred/>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七、内部舱室</a:t>
            </a:r>
            <a:endParaRPr lang="zh-CN" altLang="en-US" dirty="0"/>
          </a:p>
        </p:txBody>
      </p:sp>
      <p:sp>
        <p:nvSpPr>
          <p:cNvPr id="3" name="内容占位符 2"/>
          <p:cNvSpPr>
            <a:spLocks noGrp="1"/>
          </p:cNvSpPr>
          <p:nvPr>
            <p:ph idx="1"/>
          </p:nvPr>
        </p:nvSpPr>
        <p:spPr/>
        <p:txBody>
          <a:bodyPr>
            <a:noAutofit/>
          </a:bodyPr>
          <a:lstStyle/>
          <a:p>
            <a:pPr marL="82296" indent="0">
              <a:buNone/>
            </a:pPr>
            <a:r>
              <a:rPr lang="en-US" altLang="zh-CN" sz="2400" dirty="0" smtClean="0"/>
              <a:t>       </a:t>
            </a:r>
            <a:r>
              <a:rPr lang="zh-CN" altLang="zh-CN" sz="2400" dirty="0" smtClean="0"/>
              <a:t>辽宁</a:t>
            </a:r>
            <a:r>
              <a:rPr lang="zh-CN" altLang="zh-CN" sz="2400" dirty="0"/>
              <a:t>舰飞行甲板以下有十余层，进入到第三层，感觉像迷宫一样，到处都是通道、舱室，整个航母内部的通道加起来总长度有数十公里，可想而知航母内部构造是多么复杂。辽宁舰有</a:t>
            </a:r>
            <a:r>
              <a:rPr lang="en-US" altLang="zh-CN" sz="2400" dirty="0"/>
              <a:t>3000</a:t>
            </a:r>
            <a:r>
              <a:rPr lang="zh-CN" altLang="zh-CN" sz="2400" dirty="0"/>
              <a:t>多个舱室，有</a:t>
            </a:r>
            <a:r>
              <a:rPr lang="en-US" altLang="zh-CN" sz="2400" dirty="0"/>
              <a:t>1000</a:t>
            </a:r>
            <a:r>
              <a:rPr lang="zh-CN" altLang="zh-CN" sz="2400" dirty="0"/>
              <a:t>多人生活在舱室里面。在航母内部通行有很多规矩，比如往舰艏位置走，要走左舷，就是靠左侧通道，要往舰艉的位置走，要走右舷，就是靠右侧通道。上下扶梯时，要遵守先上后下的规则等</a:t>
            </a:r>
            <a:r>
              <a:rPr lang="zh-CN" altLang="zh-CN" sz="2400" dirty="0" smtClean="0"/>
              <a:t>。</a:t>
            </a:r>
            <a:endParaRPr lang="zh-CN" altLang="zh-CN" sz="2400" dirty="0"/>
          </a:p>
          <a:p>
            <a:pPr marL="82296" indent="0">
              <a:buNone/>
            </a:pPr>
            <a:r>
              <a:rPr lang="en-US" altLang="zh-CN" sz="2400" dirty="0" smtClean="0"/>
              <a:t>       </a:t>
            </a:r>
            <a:r>
              <a:rPr lang="zh-CN" altLang="zh-CN" sz="2400" dirty="0" smtClean="0"/>
              <a:t>航母</a:t>
            </a:r>
            <a:r>
              <a:rPr lang="zh-CN" altLang="zh-CN" sz="2400" dirty="0"/>
              <a:t>体积大、功能全、部署周期长，有“海上城市”之称，官兵在其中生活，就像一个小社会。舰员们生活条件比在其他舰艇要好得多，有现代化餐厅、超市、邮局、洗衣房、健身房、垃圾处理站等，这些以前不可想象的条件在航母上都变成了现实。</a:t>
            </a:r>
            <a:endParaRPr lang="zh-CN" altLang="en-US" sz="2400" dirty="0"/>
          </a:p>
        </p:txBody>
      </p:sp>
      <p:sp>
        <p:nvSpPr>
          <p:cNvPr id="4" name="页脚占位符 3"/>
          <p:cNvSpPr>
            <a:spLocks noGrp="1"/>
          </p:cNvSpPr>
          <p:nvPr>
            <p:ph type="ftr" sz="quarter" idx="11"/>
          </p:nvPr>
        </p:nvSpPr>
        <p:spPr/>
        <p:txBody>
          <a:bodyPr/>
          <a:lstStyle/>
          <a:p>
            <a:r>
              <a:rPr lang="zh-CN" altLang="en-US" smtClean="0"/>
              <a:t>中国海军博物馆     </a:t>
            </a:r>
            <a:endParaRPr lang="zh-CN" altLang="en-US" dirty="0"/>
          </a:p>
        </p:txBody>
      </p:sp>
      <p:sp>
        <p:nvSpPr>
          <p:cNvPr id="5" name="灯片编号占位符 4"/>
          <p:cNvSpPr>
            <a:spLocks noGrp="1"/>
          </p:cNvSpPr>
          <p:nvPr>
            <p:ph type="sldNum" sz="quarter" idx="12"/>
          </p:nvPr>
        </p:nvSpPr>
        <p:spPr/>
        <p:txBody>
          <a:bodyPr/>
          <a:lstStyle/>
          <a:p>
            <a:fld id="{D1407A33-EC48-48C9-AA32-63BC8A4D44D1}" type="slidenum">
              <a:rPr lang="zh-CN" altLang="en-US" smtClean="0"/>
              <a:t>13</a:t>
            </a:fld>
            <a:endParaRPr lang="zh-CN" altLang="en-US" dirty="0"/>
          </a:p>
        </p:txBody>
      </p:sp>
    </p:spTree>
    <p:extLst>
      <p:ext uri="{BB962C8B-B14F-4D97-AF65-F5344CB8AC3E}">
        <p14:creationId xmlns:p14="http://schemas.microsoft.com/office/powerpoint/2010/main" val="2270395961"/>
      </p:ext>
    </p:extLst>
  </p:cSld>
  <p:clrMapOvr>
    <a:masterClrMapping/>
  </p:clrMapOvr>
  <mc:AlternateContent xmlns:mc="http://schemas.openxmlformats.org/markup-compatibility/2006">
    <mc:Choice xmlns:p14="http://schemas.microsoft.com/office/powerpoint/2010/main" Requires="p14">
      <p:transition spd="slow" p14:dur="2000" advTm="10000">
        <p14:ferris dir="l"/>
      </p:transition>
    </mc:Choice>
    <mc:Fallback>
      <p:transition spd="slow" advTm="10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七、内部舱室</a:t>
            </a:r>
            <a:endParaRPr lang="zh-CN" altLang="en-US" dirty="0"/>
          </a:p>
        </p:txBody>
      </p:sp>
      <p:pic>
        <p:nvPicPr>
          <p:cNvPr id="5" name="内容占位符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31398" y="1329140"/>
            <a:ext cx="3380976" cy="2334547"/>
          </a:xfr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3182" y="4031608"/>
            <a:ext cx="3312368" cy="2193985"/>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1397" y="4005064"/>
            <a:ext cx="3380976" cy="2220530"/>
          </a:xfrm>
          <a:prstGeom prst="rect">
            <a:avLst/>
          </a:prstGeom>
        </p:spPr>
      </p:pic>
      <p:pic>
        <p:nvPicPr>
          <p:cNvPr id="8" name="图片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33181" y="1329140"/>
            <a:ext cx="3312368" cy="2334547"/>
          </a:xfrm>
          <a:prstGeom prst="rect">
            <a:avLst/>
          </a:prstGeom>
        </p:spPr>
      </p:pic>
      <p:sp>
        <p:nvSpPr>
          <p:cNvPr id="9" name="页脚占位符 8"/>
          <p:cNvSpPr>
            <a:spLocks noGrp="1"/>
          </p:cNvSpPr>
          <p:nvPr>
            <p:ph type="ftr" sz="quarter" idx="11"/>
          </p:nvPr>
        </p:nvSpPr>
        <p:spPr/>
        <p:txBody>
          <a:bodyPr/>
          <a:lstStyle/>
          <a:p>
            <a:r>
              <a:rPr lang="zh-CN" altLang="en-US" smtClean="0"/>
              <a:t>中国海军博物馆     </a:t>
            </a:r>
            <a:endParaRPr lang="zh-CN" altLang="en-US" dirty="0"/>
          </a:p>
        </p:txBody>
      </p:sp>
      <p:sp>
        <p:nvSpPr>
          <p:cNvPr id="10" name="灯片编号占位符 9"/>
          <p:cNvSpPr>
            <a:spLocks noGrp="1"/>
          </p:cNvSpPr>
          <p:nvPr>
            <p:ph type="sldNum" sz="quarter" idx="12"/>
          </p:nvPr>
        </p:nvSpPr>
        <p:spPr/>
        <p:txBody>
          <a:bodyPr/>
          <a:lstStyle/>
          <a:p>
            <a:fld id="{D1407A33-EC48-48C9-AA32-63BC8A4D44D1}" type="slidenum">
              <a:rPr lang="zh-CN" altLang="en-US" smtClean="0"/>
              <a:t>14</a:t>
            </a:fld>
            <a:endParaRPr lang="zh-CN" altLang="en-US" dirty="0"/>
          </a:p>
        </p:txBody>
      </p:sp>
    </p:spTree>
    <p:extLst>
      <p:ext uri="{BB962C8B-B14F-4D97-AF65-F5344CB8AC3E}">
        <p14:creationId xmlns:p14="http://schemas.microsoft.com/office/powerpoint/2010/main" val="500320592"/>
      </p:ext>
    </p:extLst>
  </p:cSld>
  <p:clrMapOvr>
    <a:masterClrMapping/>
  </p:clrMapOvr>
  <mc:AlternateContent xmlns:mc="http://schemas.openxmlformats.org/markup-compatibility/2006">
    <mc:Choice xmlns:p14="http://schemas.microsoft.com/office/powerpoint/2010/main" Requires="p14">
      <p:transition spd="slow" p14:dur="4000" advTm="10000">
        <p14:vortex dir="r"/>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谢谢欣赏！</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页脚占位符 3"/>
          <p:cNvSpPr>
            <a:spLocks noGrp="1"/>
          </p:cNvSpPr>
          <p:nvPr>
            <p:ph type="ftr" sz="quarter" idx="11"/>
          </p:nvPr>
        </p:nvSpPr>
        <p:spPr/>
        <p:txBody>
          <a:bodyPr/>
          <a:lstStyle/>
          <a:p>
            <a:r>
              <a:rPr lang="zh-CN" altLang="en-US" smtClean="0"/>
              <a:t>中国海军博物馆     </a:t>
            </a:r>
            <a:endParaRPr lang="zh-CN" altLang="en-US" dirty="0"/>
          </a:p>
        </p:txBody>
      </p:sp>
      <p:sp>
        <p:nvSpPr>
          <p:cNvPr id="5" name="灯片编号占位符 4"/>
          <p:cNvSpPr>
            <a:spLocks noGrp="1"/>
          </p:cNvSpPr>
          <p:nvPr>
            <p:ph type="sldNum" sz="quarter" idx="12"/>
          </p:nvPr>
        </p:nvSpPr>
        <p:spPr/>
        <p:txBody>
          <a:bodyPr/>
          <a:lstStyle/>
          <a:p>
            <a:fld id="{D1407A33-EC48-48C9-AA32-63BC8A4D44D1}" type="slidenum">
              <a:rPr lang="zh-CN" altLang="en-US" smtClean="0"/>
              <a:t>15</a:t>
            </a:fld>
            <a:endParaRPr lang="zh-CN" altLang="en-US" dirty="0"/>
          </a:p>
        </p:txBody>
      </p:sp>
    </p:spTree>
    <p:extLst>
      <p:ext uri="{BB962C8B-B14F-4D97-AF65-F5344CB8AC3E}">
        <p14:creationId xmlns:p14="http://schemas.microsoft.com/office/powerpoint/2010/main" val="1565055798"/>
      </p:ext>
    </p:extLst>
  </p:cSld>
  <p:clrMapOvr>
    <a:masterClrMapping/>
  </p:clrMapOvr>
  <mc:AlternateContent xmlns:mc="http://schemas.openxmlformats.org/markup-compatibility/2006">
    <mc:Choice xmlns:p14="http://schemas.microsoft.com/office/powerpoint/2010/main" Requires="p14">
      <p:transition spd="slow" p14:dur="1200" advTm="10000">
        <p14:prism/>
      </p:transition>
    </mc:Choice>
    <mc:Fallback>
      <p:transition spd="slow" advTm="10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一、</a:t>
            </a:r>
            <a:r>
              <a:rPr lang="zh-CN" altLang="zh-CN" dirty="0" smtClean="0">
                <a:effectLst/>
              </a:rPr>
              <a:t>概况</a:t>
            </a:r>
            <a:endParaRPr lang="zh-CN" altLang="en-US" dirty="0"/>
          </a:p>
        </p:txBody>
      </p:sp>
      <p:sp>
        <p:nvSpPr>
          <p:cNvPr id="3" name="内容占位符 2"/>
          <p:cNvSpPr>
            <a:spLocks noGrp="1"/>
          </p:cNvSpPr>
          <p:nvPr>
            <p:ph idx="1"/>
          </p:nvPr>
        </p:nvSpPr>
        <p:spPr/>
        <p:txBody>
          <a:bodyPr>
            <a:normAutofit/>
          </a:bodyPr>
          <a:lstStyle/>
          <a:p>
            <a:pPr marL="82296" indent="457200">
              <a:buNone/>
            </a:pPr>
            <a:r>
              <a:rPr lang="zh-CN" altLang="zh-CN" sz="2400" dirty="0"/>
              <a:t>辽宁号航空母舰，简称“辽宁舰”，舷号</a:t>
            </a:r>
            <a:r>
              <a:rPr lang="en-US" altLang="zh-CN" sz="2400" dirty="0"/>
              <a:t>16</a:t>
            </a:r>
            <a:r>
              <a:rPr lang="zh-CN" altLang="zh-CN" sz="2400" dirty="0"/>
              <a:t>，是中国人民解放军海军第一艘可以搭载固定翼飞机的航空母舰。前身是苏联海军的库兹涅佐夫元帅级航空母舰</a:t>
            </a:r>
            <a:r>
              <a:rPr lang="en-US" altLang="zh-CN" sz="2400" dirty="0"/>
              <a:t>2</a:t>
            </a:r>
            <a:r>
              <a:rPr lang="zh-CN" altLang="zh-CN" sz="2400" dirty="0"/>
              <a:t>号舰瓦良格号。</a:t>
            </a:r>
          </a:p>
          <a:p>
            <a:pPr marL="82296" indent="0">
              <a:buNone/>
            </a:pPr>
            <a:endParaRPr lang="zh-CN" altLang="zh-CN" sz="2400" dirty="0"/>
          </a:p>
          <a:p>
            <a:pPr marL="82296" indent="457200">
              <a:buNone/>
            </a:pPr>
            <a:r>
              <a:rPr lang="en-US" altLang="zh-CN" sz="2400" dirty="0"/>
              <a:t>80</a:t>
            </a:r>
            <a:r>
              <a:rPr lang="zh-CN" altLang="zh-CN" sz="2400" dirty="0"/>
              <a:t>年代</a:t>
            </a:r>
            <a:r>
              <a:rPr lang="zh-CN" altLang="zh-CN" sz="2400" dirty="0"/>
              <a:t>中后期</a:t>
            </a:r>
            <a:r>
              <a:rPr lang="zh-CN" altLang="zh-CN" sz="2400" dirty="0"/>
              <a:t>，瓦良格号于乌克兰建造时遭逢苏联解体，建造工程中断，完成度</a:t>
            </a:r>
            <a:r>
              <a:rPr lang="en-US" altLang="zh-CN" sz="2400" dirty="0"/>
              <a:t>68%</a:t>
            </a:r>
            <a:r>
              <a:rPr lang="zh-CN" altLang="zh-CN" sz="2400" dirty="0"/>
              <a:t>。</a:t>
            </a:r>
            <a:r>
              <a:rPr lang="en-US" altLang="zh-CN" sz="2400" dirty="0"/>
              <a:t>1999</a:t>
            </a:r>
            <a:r>
              <a:rPr lang="zh-CN" altLang="zh-CN" sz="2400" dirty="0"/>
              <a:t>年，中国购买了瓦良格号，于</a:t>
            </a:r>
            <a:r>
              <a:rPr lang="en-US" altLang="zh-CN" sz="2400" dirty="0"/>
              <a:t>2002</a:t>
            </a:r>
            <a:r>
              <a:rPr lang="zh-CN" altLang="zh-CN" sz="2400" dirty="0"/>
              <a:t>年</a:t>
            </a:r>
            <a:r>
              <a:rPr lang="en-US" altLang="zh-CN" sz="2400" dirty="0"/>
              <a:t>3</a:t>
            </a:r>
            <a:r>
              <a:rPr lang="zh-CN" altLang="zh-CN" sz="2400" dirty="0"/>
              <a:t>月</a:t>
            </a:r>
            <a:r>
              <a:rPr lang="en-US" altLang="zh-CN" sz="2400" dirty="0"/>
              <a:t>4</a:t>
            </a:r>
            <a:r>
              <a:rPr lang="zh-CN" altLang="zh-CN" sz="2400" dirty="0"/>
              <a:t>日抵达大连港。</a:t>
            </a:r>
            <a:r>
              <a:rPr lang="en-US" altLang="zh-CN" sz="2400" dirty="0"/>
              <a:t>2005</a:t>
            </a:r>
            <a:r>
              <a:rPr lang="zh-CN" altLang="zh-CN" sz="2400" dirty="0"/>
              <a:t>年</a:t>
            </a:r>
            <a:r>
              <a:rPr lang="en-US" altLang="zh-CN" sz="2400" dirty="0"/>
              <a:t>4</a:t>
            </a:r>
            <a:r>
              <a:rPr lang="zh-CN" altLang="zh-CN" sz="2400" dirty="0"/>
              <a:t>月</a:t>
            </a:r>
            <a:r>
              <a:rPr lang="en-US" altLang="zh-CN" sz="2400" dirty="0"/>
              <a:t>26</a:t>
            </a:r>
            <a:r>
              <a:rPr lang="zh-CN" altLang="zh-CN" sz="2400" dirty="0"/>
              <a:t>日，开始由中国海军继续建造改进。解放军的目标是对此艘未完成建造的航空母舰进行更改制造，及将其用于科研、实验及训练用途。</a:t>
            </a:r>
            <a:r>
              <a:rPr lang="en-US" altLang="zh-CN" sz="2400" dirty="0"/>
              <a:t>2012</a:t>
            </a:r>
            <a:r>
              <a:rPr lang="zh-CN" altLang="zh-CN" sz="2400" dirty="0"/>
              <a:t>年</a:t>
            </a:r>
            <a:r>
              <a:rPr lang="en-US" altLang="zh-CN" sz="2400" dirty="0"/>
              <a:t>9</a:t>
            </a:r>
            <a:r>
              <a:rPr lang="zh-CN" altLang="zh-CN" sz="2400" dirty="0"/>
              <a:t>月</a:t>
            </a:r>
            <a:r>
              <a:rPr lang="en-US" altLang="zh-CN" sz="2400" dirty="0"/>
              <a:t>25</a:t>
            </a:r>
            <a:r>
              <a:rPr lang="zh-CN" altLang="zh-CN" sz="2400" dirty="0"/>
              <a:t>日，正式更名“辽宁号”，交付予中国人民解放军海军。</a:t>
            </a:r>
          </a:p>
          <a:p>
            <a:endParaRPr lang="zh-CN" altLang="en-US" sz="2400" dirty="0"/>
          </a:p>
        </p:txBody>
      </p:sp>
      <p:sp>
        <p:nvSpPr>
          <p:cNvPr id="4" name="页脚占位符 3"/>
          <p:cNvSpPr>
            <a:spLocks noGrp="1"/>
          </p:cNvSpPr>
          <p:nvPr>
            <p:ph type="ftr" sz="quarter" idx="11"/>
          </p:nvPr>
        </p:nvSpPr>
        <p:spPr/>
        <p:txBody>
          <a:bodyPr/>
          <a:lstStyle/>
          <a:p>
            <a:r>
              <a:rPr lang="zh-CN" altLang="en-US" smtClean="0"/>
              <a:t>中国海军博物馆     </a:t>
            </a:r>
            <a:endParaRPr lang="zh-CN" altLang="en-US" dirty="0"/>
          </a:p>
        </p:txBody>
      </p:sp>
      <p:sp>
        <p:nvSpPr>
          <p:cNvPr id="5" name="灯片编号占位符 4"/>
          <p:cNvSpPr>
            <a:spLocks noGrp="1"/>
          </p:cNvSpPr>
          <p:nvPr>
            <p:ph type="sldNum" sz="quarter" idx="12"/>
          </p:nvPr>
        </p:nvSpPr>
        <p:spPr/>
        <p:txBody>
          <a:bodyPr/>
          <a:lstStyle/>
          <a:p>
            <a:fld id="{D1407A33-EC48-48C9-AA32-63BC8A4D44D1}" type="slidenum">
              <a:rPr lang="zh-CN" altLang="en-US" smtClean="0"/>
              <a:t>2</a:t>
            </a:fld>
            <a:endParaRPr lang="zh-CN" altLang="en-US" dirty="0"/>
          </a:p>
        </p:txBody>
      </p:sp>
    </p:spTree>
    <p:extLst>
      <p:ext uri="{BB962C8B-B14F-4D97-AF65-F5344CB8AC3E}">
        <p14:creationId xmlns:p14="http://schemas.microsoft.com/office/powerpoint/2010/main" val="2685072594"/>
      </p:ext>
    </p:extLst>
  </p:cSld>
  <p:clrMapOvr>
    <a:masterClrMapping/>
  </p:clrMapOvr>
  <p:transition spd="slow" advTm="10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一、概况</a:t>
            </a:r>
            <a:endParaRPr lang="zh-CN" altLang="en-US" dirty="0"/>
          </a:p>
        </p:txBody>
      </p:sp>
      <p:sp>
        <p:nvSpPr>
          <p:cNvPr id="3" name="内容占位符 2"/>
          <p:cNvSpPr>
            <a:spLocks noGrp="1"/>
          </p:cNvSpPr>
          <p:nvPr>
            <p:ph idx="1"/>
          </p:nvPr>
        </p:nvSpPr>
        <p:spPr/>
        <p:txBody>
          <a:bodyPr>
            <a:normAutofit/>
          </a:bodyPr>
          <a:lstStyle/>
          <a:p>
            <a:pPr marL="82296" indent="0">
              <a:buNone/>
            </a:pPr>
            <a:r>
              <a:rPr lang="zh-CN" altLang="en-US" sz="2400" dirty="0" smtClean="0"/>
              <a:t>       辽宁</a:t>
            </a:r>
            <a:r>
              <a:rPr lang="zh-CN" altLang="en-US" sz="2400" dirty="0"/>
              <a:t>舰的编制等级为正师级，编制员额</a:t>
            </a:r>
            <a:r>
              <a:rPr lang="en-US" altLang="zh-CN" sz="2400" dirty="0"/>
              <a:t>1,000</a:t>
            </a:r>
            <a:r>
              <a:rPr lang="zh-CN" altLang="en-US" sz="2400" dirty="0"/>
              <a:t>余人。首批舰员中，具有本科以上学历的军官达到</a:t>
            </a:r>
            <a:r>
              <a:rPr lang="en-US" altLang="zh-CN" sz="2400" dirty="0"/>
              <a:t>98%</a:t>
            </a:r>
            <a:r>
              <a:rPr lang="zh-CN" altLang="en-US" sz="2400" dirty="0"/>
              <a:t>以上，其中具有硕士和博士的有</a:t>
            </a:r>
            <a:r>
              <a:rPr lang="en-US" altLang="zh-CN" sz="2400" dirty="0"/>
              <a:t>50</a:t>
            </a:r>
            <a:r>
              <a:rPr lang="zh-CN" altLang="en-US" sz="2400" dirty="0"/>
              <a:t>余人。与其他国家的航空母舰一样，辽宁舰上有</a:t>
            </a:r>
            <a:r>
              <a:rPr lang="en-US" altLang="zh-CN" sz="2400" dirty="0"/>
              <a:t>5%</a:t>
            </a:r>
            <a:r>
              <a:rPr lang="zh-CN" altLang="en-US" sz="2400" dirty="0"/>
              <a:t>为女性人员。</a:t>
            </a:r>
          </a:p>
        </p:txBody>
      </p:sp>
      <p:pic>
        <p:nvPicPr>
          <p:cNvPr id="8" name="图片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0765" y="3526952"/>
            <a:ext cx="3095251" cy="2382348"/>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3526951"/>
            <a:ext cx="3600400" cy="2366335"/>
          </a:xfrm>
          <a:prstGeom prst="rect">
            <a:avLst/>
          </a:prstGeom>
        </p:spPr>
      </p:pic>
      <p:sp>
        <p:nvSpPr>
          <p:cNvPr id="11" name="页脚占位符 10"/>
          <p:cNvSpPr>
            <a:spLocks noGrp="1"/>
          </p:cNvSpPr>
          <p:nvPr>
            <p:ph type="ftr" sz="quarter" idx="11"/>
          </p:nvPr>
        </p:nvSpPr>
        <p:spPr/>
        <p:txBody>
          <a:bodyPr/>
          <a:lstStyle/>
          <a:p>
            <a:r>
              <a:rPr lang="zh-CN" altLang="en-US" smtClean="0"/>
              <a:t>中国海军博物馆     </a:t>
            </a:r>
            <a:endParaRPr lang="zh-CN" altLang="en-US" dirty="0"/>
          </a:p>
        </p:txBody>
      </p:sp>
      <p:sp>
        <p:nvSpPr>
          <p:cNvPr id="12" name="灯片编号占位符 11"/>
          <p:cNvSpPr>
            <a:spLocks noGrp="1"/>
          </p:cNvSpPr>
          <p:nvPr>
            <p:ph type="sldNum" sz="quarter" idx="12"/>
          </p:nvPr>
        </p:nvSpPr>
        <p:spPr/>
        <p:txBody>
          <a:bodyPr/>
          <a:lstStyle/>
          <a:p>
            <a:fld id="{D1407A33-EC48-48C9-AA32-63BC8A4D44D1}" type="slidenum">
              <a:rPr lang="zh-CN" altLang="en-US" smtClean="0"/>
              <a:t>3</a:t>
            </a:fld>
            <a:endParaRPr lang="zh-CN" altLang="en-US" dirty="0"/>
          </a:p>
        </p:txBody>
      </p:sp>
    </p:spTree>
    <p:extLst>
      <p:ext uri="{BB962C8B-B14F-4D97-AF65-F5344CB8AC3E}">
        <p14:creationId xmlns:p14="http://schemas.microsoft.com/office/powerpoint/2010/main" val="3588168133"/>
      </p:ext>
    </p:extLst>
  </p:cSld>
  <p:clrMapOvr>
    <a:masterClrMapping/>
  </p:clrMapOvr>
  <p:transition spd="slow" advTm="1000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二、简要</a:t>
            </a:r>
            <a:r>
              <a:rPr lang="zh-CN" altLang="zh-CN" dirty="0" smtClean="0">
                <a:effectLst/>
              </a:rPr>
              <a:t>历史</a:t>
            </a:r>
            <a:endParaRPr lang="zh-CN" altLang="en-US" dirty="0"/>
          </a:p>
        </p:txBody>
      </p:sp>
      <p:sp>
        <p:nvSpPr>
          <p:cNvPr id="3" name="内容占位符 2"/>
          <p:cNvSpPr>
            <a:spLocks noGrp="1"/>
          </p:cNvSpPr>
          <p:nvPr>
            <p:ph idx="1"/>
          </p:nvPr>
        </p:nvSpPr>
        <p:spPr/>
        <p:txBody>
          <a:bodyPr>
            <a:noAutofit/>
          </a:bodyPr>
          <a:lstStyle/>
          <a:p>
            <a:pPr marL="82296" indent="0">
              <a:buNone/>
            </a:pPr>
            <a:r>
              <a:rPr lang="en-US" altLang="zh-CN" sz="2400" dirty="0" smtClean="0"/>
              <a:t>       </a:t>
            </a:r>
            <a:r>
              <a:rPr lang="zh-CN" altLang="zh-CN" sz="2400" dirty="0" smtClean="0"/>
              <a:t>辽宁</a:t>
            </a:r>
            <a:r>
              <a:rPr lang="zh-CN" altLang="zh-CN" sz="2400" dirty="0"/>
              <a:t>号航空母舰（</a:t>
            </a:r>
            <a:r>
              <a:rPr lang="en-US" altLang="zh-CN" sz="2400" dirty="0"/>
              <a:t>PLAN Liaoning</a:t>
            </a:r>
            <a:r>
              <a:rPr lang="zh-CN" altLang="zh-CN" sz="2400" dirty="0"/>
              <a:t>）是中国人民解放军海军第一艘可以搭载固定翼飞机的航空母舰，中国海军</a:t>
            </a:r>
            <a:r>
              <a:rPr lang="en-US" altLang="zh-CN" sz="2400" dirty="0"/>
              <a:t>001</a:t>
            </a:r>
            <a:r>
              <a:rPr lang="zh-CN" altLang="zh-CN" sz="2400" dirty="0"/>
              <a:t>型航空母舰的首舰。是在前苏联海军的库兹涅佐夫元帅级航空母舰第二艘，瓦良格号</a:t>
            </a:r>
            <a:r>
              <a:rPr lang="zh-CN" altLang="zh-CN" sz="2400" dirty="0" smtClean="0"/>
              <a:t>航空母舰（俄文：Варяг；英文：</a:t>
            </a:r>
            <a:r>
              <a:rPr lang="en-US" altLang="zh-CN" sz="2400" dirty="0" err="1" smtClean="0"/>
              <a:t>Varangian</a:t>
            </a:r>
            <a:r>
              <a:rPr lang="zh-CN" altLang="zh-CN" sz="2400" dirty="0" smtClean="0"/>
              <a:t>）的</a:t>
            </a:r>
            <a:r>
              <a:rPr lang="zh-CN" altLang="zh-CN" sz="2400" dirty="0"/>
              <a:t>基础上发展而来的，在总体设计上沿袭了原来的设计特点，其舰型特点、尺寸、排水量、动力装置等都与库兹涅佐夫元帅级基本相同，在上层建筑、防空武器、电子设备、舰载机配备等方面均做了较大改进</a:t>
            </a:r>
            <a:r>
              <a:rPr lang="zh-CN" altLang="zh-CN" sz="2400" dirty="0" smtClean="0"/>
              <a:t>。</a:t>
            </a:r>
            <a:r>
              <a:rPr lang="en-US" altLang="zh-CN" sz="2400" dirty="0"/>
              <a:t> </a:t>
            </a:r>
            <a:endParaRPr lang="zh-CN" altLang="zh-CN" sz="2400" dirty="0"/>
          </a:p>
          <a:p>
            <a:pPr marL="82296" indent="0">
              <a:buNone/>
            </a:pPr>
            <a:r>
              <a:rPr lang="en-US" altLang="zh-CN" sz="2400" dirty="0" smtClean="0"/>
              <a:t>       </a:t>
            </a:r>
            <a:endParaRPr lang="zh-CN" altLang="en-US" sz="2400" dirty="0"/>
          </a:p>
        </p:txBody>
      </p:sp>
      <p:sp>
        <p:nvSpPr>
          <p:cNvPr id="4" name="页脚占位符 3"/>
          <p:cNvSpPr>
            <a:spLocks noGrp="1"/>
          </p:cNvSpPr>
          <p:nvPr>
            <p:ph type="ftr" sz="quarter" idx="11"/>
          </p:nvPr>
        </p:nvSpPr>
        <p:spPr/>
        <p:txBody>
          <a:bodyPr/>
          <a:lstStyle/>
          <a:p>
            <a:r>
              <a:rPr lang="zh-CN" altLang="en-US" smtClean="0"/>
              <a:t>中国海军博物馆     </a:t>
            </a:r>
            <a:endParaRPr lang="zh-CN" altLang="en-US" dirty="0"/>
          </a:p>
        </p:txBody>
      </p:sp>
      <p:sp>
        <p:nvSpPr>
          <p:cNvPr id="5" name="灯片编号占位符 4"/>
          <p:cNvSpPr>
            <a:spLocks noGrp="1"/>
          </p:cNvSpPr>
          <p:nvPr>
            <p:ph type="sldNum" sz="quarter" idx="12"/>
          </p:nvPr>
        </p:nvSpPr>
        <p:spPr/>
        <p:txBody>
          <a:bodyPr/>
          <a:lstStyle/>
          <a:p>
            <a:fld id="{D1407A33-EC48-48C9-AA32-63BC8A4D44D1}" type="slidenum">
              <a:rPr lang="zh-CN" altLang="en-US" smtClean="0"/>
              <a:t>4</a:t>
            </a:fld>
            <a:endParaRPr lang="zh-CN" altLang="en-US" dirty="0"/>
          </a:p>
        </p:txBody>
      </p:sp>
    </p:spTree>
    <p:extLst>
      <p:ext uri="{BB962C8B-B14F-4D97-AF65-F5344CB8AC3E}">
        <p14:creationId xmlns:p14="http://schemas.microsoft.com/office/powerpoint/2010/main" val="1708297487"/>
      </p:ext>
    </p:extLst>
  </p:cSld>
  <p:clrMapOvr>
    <a:masterClrMapping/>
  </p:clrMapOvr>
  <mc:AlternateContent xmlns:mc="http://schemas.openxmlformats.org/markup-compatibility/2006">
    <mc:Choice xmlns:p14="http://schemas.microsoft.com/office/powerpoint/2010/main" Requires="p14">
      <p:transition spd="slow" p14:dur="800" advTm="10000">
        <p:circle/>
      </p:transition>
    </mc:Choice>
    <mc:Fallback>
      <p:transition spd="slow" advTm="10000">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二、简要</a:t>
            </a:r>
            <a:r>
              <a:rPr lang="zh-CN" altLang="zh-CN" dirty="0" smtClean="0">
                <a:effectLst/>
              </a:rPr>
              <a:t>历史</a:t>
            </a:r>
            <a:endParaRPr lang="zh-CN" altLang="en-US" dirty="0"/>
          </a:p>
        </p:txBody>
      </p:sp>
      <p:sp>
        <p:nvSpPr>
          <p:cNvPr id="3" name="内容占位符 2"/>
          <p:cNvSpPr>
            <a:spLocks noGrp="1"/>
          </p:cNvSpPr>
          <p:nvPr>
            <p:ph idx="1"/>
          </p:nvPr>
        </p:nvSpPr>
        <p:spPr/>
        <p:txBody>
          <a:bodyPr>
            <a:noAutofit/>
          </a:bodyPr>
          <a:lstStyle/>
          <a:p>
            <a:pPr marL="82296" indent="0">
              <a:buNone/>
            </a:pPr>
            <a:r>
              <a:rPr lang="en-US" altLang="zh-CN" sz="2400" dirty="0" smtClean="0"/>
              <a:t>       1998</a:t>
            </a:r>
            <a:r>
              <a:rPr lang="zh-CN" altLang="zh-CN" sz="2400" dirty="0"/>
              <a:t>年至</a:t>
            </a:r>
            <a:r>
              <a:rPr lang="en-US" altLang="zh-CN" sz="2400" dirty="0"/>
              <a:t>1999</a:t>
            </a:r>
            <a:r>
              <a:rPr lang="zh-CN" altLang="zh-CN" sz="2400" dirty="0"/>
              <a:t>年年间，一家创律集团以商业原因向乌克兰方面购买瓦良格号，几经拖延及波折，终于购买成功。于</a:t>
            </a:r>
            <a:r>
              <a:rPr lang="en-US" altLang="zh-CN" sz="2400" dirty="0"/>
              <a:t>1999</a:t>
            </a:r>
            <a:r>
              <a:rPr lang="zh-CN" altLang="zh-CN" sz="2400" dirty="0"/>
              <a:t>年</a:t>
            </a:r>
            <a:r>
              <a:rPr lang="en-US" altLang="zh-CN" sz="2400" dirty="0"/>
              <a:t>7</a:t>
            </a:r>
            <a:r>
              <a:rPr lang="zh-CN" altLang="zh-CN" sz="2400" dirty="0"/>
              <a:t>月开始，瓦良格号被拖回中国，然而中途受到阻挠，最终瓦良格号于</a:t>
            </a:r>
            <a:r>
              <a:rPr lang="en-US" altLang="zh-CN" sz="2400" dirty="0"/>
              <a:t>2002</a:t>
            </a:r>
            <a:r>
              <a:rPr lang="zh-CN" altLang="zh-CN" sz="2400" dirty="0"/>
              <a:t>年</a:t>
            </a:r>
            <a:r>
              <a:rPr lang="en-US" altLang="zh-CN" sz="2400" dirty="0"/>
              <a:t>3</a:t>
            </a:r>
            <a:r>
              <a:rPr lang="zh-CN" altLang="zh-CN" sz="2400" dirty="0"/>
              <a:t>月</a:t>
            </a:r>
            <a:r>
              <a:rPr lang="en-US" altLang="zh-CN" sz="2400" dirty="0"/>
              <a:t>4</a:t>
            </a:r>
            <a:r>
              <a:rPr lang="zh-CN" altLang="zh-CN" sz="2400" dirty="0"/>
              <a:t>日方才抵达中国大连港。至</a:t>
            </a:r>
            <a:r>
              <a:rPr lang="en-US" altLang="zh-CN" sz="2400" dirty="0"/>
              <a:t>2005</a:t>
            </a:r>
            <a:r>
              <a:rPr lang="zh-CN" altLang="zh-CN" sz="2400" dirty="0"/>
              <a:t>年</a:t>
            </a:r>
            <a:r>
              <a:rPr lang="en-US" altLang="zh-CN" sz="2400" dirty="0"/>
              <a:t>4</a:t>
            </a:r>
            <a:r>
              <a:rPr lang="zh-CN" altLang="zh-CN" sz="2400" dirty="0"/>
              <a:t>月</a:t>
            </a:r>
            <a:r>
              <a:rPr lang="en-US" altLang="zh-CN" sz="2400" dirty="0"/>
              <a:t>26</a:t>
            </a:r>
            <a:r>
              <a:rPr lang="zh-CN" altLang="zh-CN" sz="2400" dirty="0"/>
              <a:t>日，瓦良格号被拖进大连造船厂的干船坞，开始由中国人民解放军更改安装及继续建造。解放军的目标是对此艘未完成建造的航空母舰进行更改制造，及将其用于科学研究、实验及训练用途。</a:t>
            </a:r>
            <a:r>
              <a:rPr lang="en-US" altLang="zh-CN" sz="2400" dirty="0"/>
              <a:t>2012</a:t>
            </a:r>
            <a:r>
              <a:rPr lang="zh-CN" altLang="zh-CN" sz="2400" dirty="0"/>
              <a:t>年</a:t>
            </a:r>
            <a:r>
              <a:rPr lang="en-US" altLang="zh-CN" sz="2400" dirty="0"/>
              <a:t>9</a:t>
            </a:r>
            <a:r>
              <a:rPr lang="zh-CN" altLang="zh-CN" sz="2400" dirty="0"/>
              <a:t>月</a:t>
            </a:r>
            <a:r>
              <a:rPr lang="en-US" altLang="zh-CN" sz="2400" dirty="0"/>
              <a:t>25</a:t>
            </a:r>
            <a:r>
              <a:rPr lang="zh-CN" altLang="zh-CN" sz="2400" dirty="0"/>
              <a:t>日，中国第一艘航空母舰“辽宁舰”在中国船舶重工集团公司大连造船厂正式交付海军。胡锦涛向海军接舰部队授予军旗。中华人民共和国国防部网站公布瓦良格正式更改名称为辽宁；同日早上，官方举行了交接入列仪式，将辽宁舰正式交付予解放军海军。 </a:t>
            </a:r>
            <a:r>
              <a:rPr lang="en-US" altLang="zh-CN" sz="2400" dirty="0"/>
              <a:t> </a:t>
            </a:r>
            <a:endParaRPr lang="zh-CN" altLang="zh-CN" sz="2400" dirty="0"/>
          </a:p>
          <a:p>
            <a:pPr marL="82296" indent="0">
              <a:buNone/>
            </a:pPr>
            <a:r>
              <a:rPr lang="en-US" altLang="zh-CN" sz="2400" dirty="0" smtClean="0"/>
              <a:t>       </a:t>
            </a:r>
            <a:endParaRPr lang="zh-CN" altLang="en-US" sz="2400" dirty="0"/>
          </a:p>
        </p:txBody>
      </p:sp>
      <p:sp>
        <p:nvSpPr>
          <p:cNvPr id="4" name="页脚占位符 3"/>
          <p:cNvSpPr>
            <a:spLocks noGrp="1"/>
          </p:cNvSpPr>
          <p:nvPr>
            <p:ph type="ftr" sz="quarter" idx="11"/>
          </p:nvPr>
        </p:nvSpPr>
        <p:spPr/>
        <p:txBody>
          <a:bodyPr/>
          <a:lstStyle/>
          <a:p>
            <a:r>
              <a:rPr lang="zh-CN" altLang="en-US" smtClean="0"/>
              <a:t>中国海军博物馆     </a:t>
            </a:r>
            <a:endParaRPr lang="zh-CN" altLang="en-US" dirty="0"/>
          </a:p>
        </p:txBody>
      </p:sp>
      <p:sp>
        <p:nvSpPr>
          <p:cNvPr id="5" name="灯片编号占位符 4"/>
          <p:cNvSpPr>
            <a:spLocks noGrp="1"/>
          </p:cNvSpPr>
          <p:nvPr>
            <p:ph type="sldNum" sz="quarter" idx="12"/>
          </p:nvPr>
        </p:nvSpPr>
        <p:spPr/>
        <p:txBody>
          <a:bodyPr/>
          <a:lstStyle/>
          <a:p>
            <a:fld id="{D1407A33-EC48-48C9-AA32-63BC8A4D44D1}" type="slidenum">
              <a:rPr lang="zh-CN" altLang="en-US" smtClean="0"/>
              <a:t>5</a:t>
            </a:fld>
            <a:endParaRPr lang="zh-CN" altLang="en-US" dirty="0"/>
          </a:p>
        </p:txBody>
      </p:sp>
    </p:spTree>
    <p:extLst>
      <p:ext uri="{BB962C8B-B14F-4D97-AF65-F5344CB8AC3E}">
        <p14:creationId xmlns:p14="http://schemas.microsoft.com/office/powerpoint/2010/main" val="422104678"/>
      </p:ext>
    </p:extLst>
  </p:cSld>
  <p:clrMapOvr>
    <a:masterClrMapping/>
  </p:clrMapOvr>
  <p:transition spd="slow" advTm="10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三、性能参数</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3422133642"/>
              </p:ext>
            </p:extLst>
          </p:nvPr>
        </p:nvGraphicFramePr>
        <p:xfrm>
          <a:off x="1115616" y="1454998"/>
          <a:ext cx="7776864" cy="4926330"/>
        </p:xfrm>
        <a:graphic>
          <a:graphicData uri="http://schemas.openxmlformats.org/drawingml/2006/table">
            <a:tbl>
              <a:tblPr firstRow="1" firstCol="1" bandRow="1">
                <a:tableStyleId>{5C22544A-7EE6-4342-B048-85BDC9FD1C3A}</a:tableStyleId>
              </a:tblPr>
              <a:tblGrid>
                <a:gridCol w="1136303"/>
                <a:gridCol w="6640561"/>
              </a:tblGrid>
              <a:tr h="369877">
                <a:tc>
                  <a:txBody>
                    <a:bodyPr/>
                    <a:lstStyle/>
                    <a:p>
                      <a:pPr algn="just">
                        <a:spcAft>
                          <a:spcPts val="0"/>
                        </a:spcAft>
                      </a:pPr>
                      <a:r>
                        <a:rPr lang="zh-CN" sz="2400" kern="100">
                          <a:effectLst/>
                        </a:rPr>
                        <a:t>舰长</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304.5</a:t>
                      </a:r>
                      <a:r>
                        <a:rPr lang="zh-CN" sz="2400" kern="100">
                          <a:effectLst/>
                        </a:rPr>
                        <a:t>米</a:t>
                      </a:r>
                      <a:r>
                        <a:rPr lang="en-US" sz="2400" kern="100">
                          <a:effectLst/>
                        </a:rPr>
                        <a:t>,</a:t>
                      </a:r>
                      <a:r>
                        <a:rPr lang="zh-CN" sz="2400" kern="100">
                          <a:effectLst/>
                        </a:rPr>
                        <a:t>吃水线长</a:t>
                      </a:r>
                      <a:r>
                        <a:rPr lang="en-US" sz="2400" kern="100">
                          <a:effectLst/>
                        </a:rPr>
                        <a:t>270</a:t>
                      </a:r>
                      <a:r>
                        <a:rPr lang="zh-CN" sz="2400" kern="100">
                          <a:effectLst/>
                        </a:rPr>
                        <a:t>米</a:t>
                      </a:r>
                      <a:endParaRPr lang="zh-CN" sz="2400" kern="100">
                        <a:effectLst/>
                        <a:latin typeface="Calibri"/>
                        <a:ea typeface="宋体"/>
                        <a:cs typeface="Times New Roman"/>
                      </a:endParaRPr>
                    </a:p>
                  </a:txBody>
                  <a:tcPr marL="9525" marR="9525" marT="9525" marB="9525" anchor="ctr"/>
                </a:tc>
              </a:tr>
              <a:tr h="369877">
                <a:tc>
                  <a:txBody>
                    <a:bodyPr/>
                    <a:lstStyle/>
                    <a:p>
                      <a:pPr algn="just">
                        <a:spcAft>
                          <a:spcPts val="0"/>
                        </a:spcAft>
                      </a:pPr>
                      <a:r>
                        <a:rPr lang="zh-CN" sz="2400" kern="100">
                          <a:effectLst/>
                        </a:rPr>
                        <a:t>舷宽</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75</a:t>
                      </a:r>
                      <a:r>
                        <a:rPr lang="zh-CN" sz="2400" kern="100">
                          <a:effectLst/>
                        </a:rPr>
                        <a:t>米</a:t>
                      </a:r>
                      <a:r>
                        <a:rPr lang="en-US" sz="2400" kern="100">
                          <a:effectLst/>
                        </a:rPr>
                        <a:t>,</a:t>
                      </a:r>
                      <a:r>
                        <a:rPr lang="zh-CN" sz="2400" kern="100">
                          <a:effectLst/>
                        </a:rPr>
                        <a:t>吃水线宽：</a:t>
                      </a:r>
                      <a:r>
                        <a:rPr lang="en-US" sz="2400" kern="100">
                          <a:effectLst/>
                        </a:rPr>
                        <a:t>38</a:t>
                      </a:r>
                      <a:r>
                        <a:rPr lang="zh-CN" sz="2400" kern="100">
                          <a:effectLst/>
                        </a:rPr>
                        <a:t>米</a:t>
                      </a:r>
                      <a:endParaRPr lang="zh-CN" sz="2400" kern="100">
                        <a:effectLst/>
                        <a:latin typeface="Calibri"/>
                        <a:ea typeface="宋体"/>
                        <a:cs typeface="Times New Roman"/>
                      </a:endParaRPr>
                    </a:p>
                  </a:txBody>
                  <a:tcPr marL="9525" marR="9525" marT="9525" marB="9525" anchor="ctr"/>
                </a:tc>
              </a:tr>
              <a:tr h="369877">
                <a:tc>
                  <a:txBody>
                    <a:bodyPr/>
                    <a:lstStyle/>
                    <a:p>
                      <a:pPr algn="just">
                        <a:spcAft>
                          <a:spcPts val="0"/>
                        </a:spcAft>
                      </a:pPr>
                      <a:r>
                        <a:rPr lang="zh-CN" sz="2400" kern="100">
                          <a:effectLst/>
                        </a:rPr>
                        <a:t>吃水</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10.5</a:t>
                      </a:r>
                      <a:r>
                        <a:rPr lang="zh-CN" sz="2400" kern="100">
                          <a:effectLst/>
                        </a:rPr>
                        <a:t>米</a:t>
                      </a:r>
                      <a:endParaRPr lang="zh-CN" sz="2400" kern="100">
                        <a:effectLst/>
                        <a:latin typeface="Calibri"/>
                        <a:ea typeface="宋体"/>
                        <a:cs typeface="Times New Roman"/>
                      </a:endParaRPr>
                    </a:p>
                  </a:txBody>
                  <a:tcPr marL="9525" marR="9525" marT="9525" marB="9525" anchor="ctr"/>
                </a:tc>
              </a:tr>
              <a:tr h="700406">
                <a:tc>
                  <a:txBody>
                    <a:bodyPr/>
                    <a:lstStyle/>
                    <a:p>
                      <a:pPr algn="just">
                        <a:spcAft>
                          <a:spcPts val="0"/>
                        </a:spcAft>
                      </a:pPr>
                      <a:r>
                        <a:rPr lang="zh-CN" sz="2400" kern="100">
                          <a:effectLst/>
                        </a:rPr>
                        <a:t>排水量</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55,000</a:t>
                      </a:r>
                      <a:r>
                        <a:rPr lang="zh-CN" sz="2400" kern="100">
                          <a:effectLst/>
                        </a:rPr>
                        <a:t>吨（标准）</a:t>
                      </a:r>
                    </a:p>
                    <a:p>
                      <a:pPr algn="just">
                        <a:spcAft>
                          <a:spcPts val="0"/>
                        </a:spcAft>
                      </a:pPr>
                      <a:r>
                        <a:rPr lang="en-US" sz="2400" kern="100">
                          <a:effectLst/>
                        </a:rPr>
                        <a:t>67,500</a:t>
                      </a:r>
                      <a:r>
                        <a:rPr lang="zh-CN" sz="2400" kern="100">
                          <a:effectLst/>
                        </a:rPr>
                        <a:t>吨（满载）</a:t>
                      </a:r>
                      <a:endParaRPr lang="zh-CN" sz="2400" kern="100">
                        <a:effectLst/>
                        <a:latin typeface="Calibri"/>
                        <a:ea typeface="宋体"/>
                        <a:cs typeface="Times New Roman"/>
                      </a:endParaRPr>
                    </a:p>
                  </a:txBody>
                  <a:tcPr marL="9525" marR="9525" marT="9525" marB="9525" anchor="ctr"/>
                </a:tc>
              </a:tr>
              <a:tr h="369877">
                <a:tc>
                  <a:txBody>
                    <a:bodyPr/>
                    <a:lstStyle/>
                    <a:p>
                      <a:pPr algn="just">
                        <a:spcAft>
                          <a:spcPts val="0"/>
                        </a:spcAft>
                      </a:pPr>
                      <a:r>
                        <a:rPr lang="zh-CN" sz="2400" kern="100">
                          <a:effectLst/>
                        </a:rPr>
                        <a:t>编制人数</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zh-CN" sz="2400" kern="100">
                          <a:effectLst/>
                        </a:rPr>
                        <a:t>船员</a:t>
                      </a:r>
                      <a:r>
                        <a:rPr lang="en-US" sz="2400" kern="100">
                          <a:effectLst/>
                        </a:rPr>
                        <a:t>1,960</a:t>
                      </a:r>
                      <a:r>
                        <a:rPr lang="zh-CN" sz="2400" kern="100">
                          <a:effectLst/>
                        </a:rPr>
                        <a:t>人，飞行员</a:t>
                      </a:r>
                      <a:r>
                        <a:rPr lang="en-US" sz="2400" kern="100">
                          <a:effectLst/>
                        </a:rPr>
                        <a:t>626</a:t>
                      </a:r>
                      <a:r>
                        <a:rPr lang="zh-CN" sz="2400" kern="100">
                          <a:effectLst/>
                        </a:rPr>
                        <a:t>人，参谋</a:t>
                      </a:r>
                      <a:r>
                        <a:rPr lang="en-US" sz="2400" kern="100">
                          <a:effectLst/>
                        </a:rPr>
                        <a:t>40</a:t>
                      </a:r>
                      <a:r>
                        <a:rPr lang="zh-CN" sz="2400" kern="100">
                          <a:effectLst/>
                        </a:rPr>
                        <a:t>人，房间</a:t>
                      </a:r>
                      <a:r>
                        <a:rPr lang="en-US" sz="2400" kern="100">
                          <a:effectLst/>
                        </a:rPr>
                        <a:t>3,857</a:t>
                      </a:r>
                      <a:r>
                        <a:rPr lang="zh-CN" sz="2400" kern="100">
                          <a:effectLst/>
                        </a:rPr>
                        <a:t>个</a:t>
                      </a:r>
                      <a:endParaRPr lang="zh-CN" sz="2400" kern="100">
                        <a:effectLst/>
                        <a:latin typeface="Calibri"/>
                        <a:ea typeface="宋体"/>
                        <a:cs typeface="Times New Roman"/>
                      </a:endParaRPr>
                    </a:p>
                  </a:txBody>
                  <a:tcPr marL="9525" marR="9525" marT="9525" marB="9525" anchor="ctr"/>
                </a:tc>
              </a:tr>
              <a:tr h="1030933">
                <a:tc>
                  <a:txBody>
                    <a:bodyPr/>
                    <a:lstStyle/>
                    <a:p>
                      <a:pPr algn="just">
                        <a:spcAft>
                          <a:spcPts val="0"/>
                        </a:spcAft>
                      </a:pPr>
                      <a:r>
                        <a:rPr lang="zh-CN" sz="2400" kern="100">
                          <a:effectLst/>
                        </a:rPr>
                        <a:t>动力系统</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8</a:t>
                      </a:r>
                      <a:r>
                        <a:rPr lang="zh-CN" sz="2400" kern="100">
                          <a:effectLst/>
                        </a:rPr>
                        <a:t>台蒸气轮机，</a:t>
                      </a:r>
                      <a:r>
                        <a:rPr lang="en-US" sz="2400" kern="100">
                          <a:effectLst/>
                        </a:rPr>
                        <a:t>149</a:t>
                      </a:r>
                      <a:r>
                        <a:rPr lang="zh-CN" sz="2400" kern="100">
                          <a:effectLst/>
                        </a:rPr>
                        <a:t>兆瓦，</a:t>
                      </a:r>
                      <a:r>
                        <a:rPr lang="en-US" sz="2400" kern="100">
                          <a:effectLst/>
                        </a:rPr>
                        <a:t>200,000</a:t>
                      </a:r>
                      <a:r>
                        <a:rPr lang="zh-CN" sz="2400" kern="100">
                          <a:effectLst/>
                        </a:rPr>
                        <a:t>匹马力</a:t>
                      </a:r>
                    </a:p>
                    <a:p>
                      <a:pPr algn="just">
                        <a:spcAft>
                          <a:spcPts val="0"/>
                        </a:spcAft>
                      </a:pPr>
                      <a:r>
                        <a:rPr lang="en-US" sz="2400" kern="100">
                          <a:effectLst/>
                        </a:rPr>
                        <a:t>9×1,500 kW</a:t>
                      </a:r>
                      <a:r>
                        <a:rPr lang="zh-CN" sz="2400" kern="100">
                          <a:effectLst/>
                        </a:rPr>
                        <a:t>涡轮发电机，</a:t>
                      </a:r>
                      <a:r>
                        <a:rPr lang="en-US" sz="2400" kern="100">
                          <a:effectLst/>
                        </a:rPr>
                        <a:t>6×1,500 kW</a:t>
                      </a:r>
                      <a:r>
                        <a:rPr lang="zh-CN" sz="2400" kern="100">
                          <a:effectLst/>
                        </a:rPr>
                        <a:t>柴油发电机</a:t>
                      </a:r>
                    </a:p>
                    <a:p>
                      <a:pPr algn="just">
                        <a:spcAft>
                          <a:spcPts val="0"/>
                        </a:spcAft>
                      </a:pPr>
                      <a:r>
                        <a:rPr lang="en-US" sz="2400" kern="100">
                          <a:effectLst/>
                        </a:rPr>
                        <a:t>4</a:t>
                      </a:r>
                      <a:r>
                        <a:rPr lang="zh-CN" sz="2400" kern="100">
                          <a:effectLst/>
                        </a:rPr>
                        <a:t>轴，可能使用</a:t>
                      </a:r>
                      <a:r>
                        <a:rPr lang="en-US" sz="2400" kern="100">
                          <a:effectLst/>
                        </a:rPr>
                        <a:t>R0110</a:t>
                      </a:r>
                      <a:r>
                        <a:rPr lang="zh-CN" sz="2400" kern="100">
                          <a:effectLst/>
                        </a:rPr>
                        <a:t>燃气轮机或</a:t>
                      </a:r>
                      <a:r>
                        <a:rPr lang="en-US" sz="2400" kern="100">
                          <a:effectLst/>
                        </a:rPr>
                        <a:t>DN80</a:t>
                      </a:r>
                      <a:r>
                        <a:rPr lang="zh-CN" sz="2400" kern="100">
                          <a:effectLst/>
                        </a:rPr>
                        <a:t>燃气涡轮机</a:t>
                      </a:r>
                      <a:endParaRPr lang="zh-CN" sz="2400" kern="100">
                        <a:effectLst/>
                        <a:latin typeface="Calibri"/>
                        <a:ea typeface="宋体"/>
                        <a:cs typeface="Times New Roman"/>
                      </a:endParaRPr>
                    </a:p>
                  </a:txBody>
                  <a:tcPr marL="9525" marR="9525" marT="9525" marB="9525" anchor="ctr"/>
                </a:tc>
              </a:tr>
              <a:tr h="369877">
                <a:tc>
                  <a:txBody>
                    <a:bodyPr/>
                    <a:lstStyle/>
                    <a:p>
                      <a:pPr algn="just">
                        <a:spcAft>
                          <a:spcPts val="0"/>
                        </a:spcAft>
                      </a:pPr>
                      <a:r>
                        <a:rPr lang="zh-CN" sz="2400" kern="100">
                          <a:effectLst/>
                        </a:rPr>
                        <a:t>续航力</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7000</a:t>
                      </a:r>
                      <a:r>
                        <a:rPr lang="zh-CN" sz="2400" kern="100">
                          <a:effectLst/>
                        </a:rPr>
                        <a:t>海里</a:t>
                      </a:r>
                      <a:r>
                        <a:rPr lang="en-US" sz="2400" kern="100">
                          <a:effectLst/>
                        </a:rPr>
                        <a:t>/18</a:t>
                      </a:r>
                      <a:r>
                        <a:rPr lang="zh-CN" sz="2400" kern="100">
                          <a:effectLst/>
                        </a:rPr>
                        <a:t>节，</a:t>
                      </a:r>
                      <a:r>
                        <a:rPr lang="en-US" sz="2400" kern="100">
                          <a:effectLst/>
                        </a:rPr>
                        <a:t>3850</a:t>
                      </a:r>
                      <a:r>
                        <a:rPr lang="zh-CN" sz="2400" kern="100">
                          <a:effectLst/>
                        </a:rPr>
                        <a:t>海里</a:t>
                      </a:r>
                      <a:r>
                        <a:rPr lang="en-US" sz="2400" kern="100">
                          <a:effectLst/>
                        </a:rPr>
                        <a:t>/32</a:t>
                      </a:r>
                      <a:r>
                        <a:rPr lang="zh-CN" sz="2400" kern="100">
                          <a:effectLst/>
                        </a:rPr>
                        <a:t>节</a:t>
                      </a:r>
                      <a:endParaRPr lang="zh-CN" sz="2400" kern="100">
                        <a:effectLst/>
                        <a:latin typeface="Calibri"/>
                        <a:ea typeface="宋体"/>
                        <a:cs typeface="Times New Roman"/>
                      </a:endParaRPr>
                    </a:p>
                  </a:txBody>
                  <a:tcPr marL="9525" marR="9525" marT="9525" marB="9525" anchor="ctr"/>
                </a:tc>
              </a:tr>
              <a:tr h="369877">
                <a:tc>
                  <a:txBody>
                    <a:bodyPr/>
                    <a:lstStyle/>
                    <a:p>
                      <a:pPr algn="just">
                        <a:spcAft>
                          <a:spcPts val="0"/>
                        </a:spcAft>
                      </a:pPr>
                      <a:r>
                        <a:rPr lang="zh-CN" sz="2400" kern="100">
                          <a:effectLst/>
                        </a:rPr>
                        <a:t>航速</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29</a:t>
                      </a:r>
                      <a:r>
                        <a:rPr lang="zh-CN" sz="2400" kern="100">
                          <a:effectLst/>
                        </a:rPr>
                        <a:t>节</a:t>
                      </a:r>
                      <a:endParaRPr lang="zh-CN" sz="2400" kern="100">
                        <a:effectLst/>
                        <a:latin typeface="Calibri"/>
                        <a:ea typeface="宋体"/>
                        <a:cs typeface="Times New Roman"/>
                      </a:endParaRPr>
                    </a:p>
                  </a:txBody>
                  <a:tcPr marL="9525" marR="9525" marT="9525" marB="9525" anchor="ctr"/>
                </a:tc>
              </a:tr>
              <a:tr h="369877">
                <a:tc>
                  <a:txBody>
                    <a:bodyPr/>
                    <a:lstStyle/>
                    <a:p>
                      <a:pPr algn="just">
                        <a:spcAft>
                          <a:spcPts val="0"/>
                        </a:spcAft>
                      </a:pPr>
                      <a:r>
                        <a:rPr lang="zh-CN" sz="2400" kern="100">
                          <a:effectLst/>
                        </a:rPr>
                        <a:t>自持力</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dirty="0">
                          <a:effectLst/>
                        </a:rPr>
                        <a:t>45</a:t>
                      </a:r>
                      <a:r>
                        <a:rPr lang="zh-CN" sz="2400" kern="100" dirty="0">
                          <a:effectLst/>
                        </a:rPr>
                        <a:t>天</a:t>
                      </a:r>
                      <a:endParaRPr lang="zh-CN" sz="2400" kern="100" dirty="0">
                        <a:effectLst/>
                        <a:latin typeface="Calibri"/>
                        <a:ea typeface="宋体"/>
                        <a:cs typeface="Times New Roman"/>
                      </a:endParaRPr>
                    </a:p>
                  </a:txBody>
                  <a:tcPr marL="9525" marR="9525" marT="9525" marB="9525" anchor="ctr"/>
                </a:tc>
              </a:tr>
            </a:tbl>
          </a:graphicData>
        </a:graphic>
      </p:graphicFrame>
      <p:sp>
        <p:nvSpPr>
          <p:cNvPr id="5" name="页脚占位符 4"/>
          <p:cNvSpPr>
            <a:spLocks noGrp="1"/>
          </p:cNvSpPr>
          <p:nvPr>
            <p:ph type="ftr" sz="quarter" idx="11"/>
          </p:nvPr>
        </p:nvSpPr>
        <p:spPr/>
        <p:txBody>
          <a:bodyPr/>
          <a:lstStyle/>
          <a:p>
            <a:r>
              <a:rPr lang="zh-CN" altLang="en-US" smtClean="0"/>
              <a:t>中国海军博物馆     </a:t>
            </a:r>
            <a:endParaRPr lang="zh-CN" altLang="en-US" dirty="0"/>
          </a:p>
        </p:txBody>
      </p:sp>
      <p:sp>
        <p:nvSpPr>
          <p:cNvPr id="6" name="灯片编号占位符 5"/>
          <p:cNvSpPr>
            <a:spLocks noGrp="1"/>
          </p:cNvSpPr>
          <p:nvPr>
            <p:ph type="sldNum" sz="quarter" idx="12"/>
          </p:nvPr>
        </p:nvSpPr>
        <p:spPr/>
        <p:txBody>
          <a:bodyPr/>
          <a:lstStyle/>
          <a:p>
            <a:fld id="{D1407A33-EC48-48C9-AA32-63BC8A4D44D1}" type="slidenum">
              <a:rPr lang="zh-CN" altLang="en-US" smtClean="0"/>
              <a:t>6</a:t>
            </a:fld>
            <a:endParaRPr lang="zh-CN" altLang="en-US" dirty="0"/>
          </a:p>
        </p:txBody>
      </p:sp>
    </p:spTree>
    <p:extLst>
      <p:ext uri="{BB962C8B-B14F-4D97-AF65-F5344CB8AC3E}">
        <p14:creationId xmlns:p14="http://schemas.microsoft.com/office/powerpoint/2010/main" val="4015562567"/>
      </p:ext>
    </p:extLst>
  </p:cSld>
  <p:clrMapOvr>
    <a:masterClrMapping/>
  </p:clrMapOvr>
  <mc:AlternateContent xmlns:mc="http://schemas.openxmlformats.org/markup-compatibility/2006">
    <mc:Choice xmlns:p14="http://schemas.microsoft.com/office/powerpoint/2010/main" Requires="p14">
      <p:transition spd="slow" advTm="10000">
        <p14:flash/>
      </p:transition>
    </mc:Choice>
    <mc:Fallback>
      <p:transition spd="slow" advTm="10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四、舰载武器</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3074447978"/>
              </p:ext>
            </p:extLst>
          </p:nvPr>
        </p:nvGraphicFramePr>
        <p:xfrm>
          <a:off x="1331640" y="1628799"/>
          <a:ext cx="7272808" cy="4032449"/>
        </p:xfrm>
        <a:graphic>
          <a:graphicData uri="http://schemas.openxmlformats.org/drawingml/2006/table">
            <a:tbl>
              <a:tblPr firstRow="1" firstCol="1" bandRow="1">
                <a:tableStyleId>{5C22544A-7EE6-4342-B048-85BDC9FD1C3A}</a:tableStyleId>
              </a:tblPr>
              <a:tblGrid>
                <a:gridCol w="1053057"/>
                <a:gridCol w="6219751"/>
              </a:tblGrid>
              <a:tr h="893580">
                <a:tc>
                  <a:txBody>
                    <a:bodyPr/>
                    <a:lstStyle/>
                    <a:p>
                      <a:pPr algn="just">
                        <a:spcAft>
                          <a:spcPts val="0"/>
                        </a:spcAft>
                      </a:pPr>
                      <a:r>
                        <a:rPr lang="zh-CN" sz="2400" kern="100">
                          <a:effectLst/>
                        </a:rPr>
                        <a:t>防空</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zh-CN" sz="2400" kern="100">
                          <a:effectLst/>
                        </a:rPr>
                        <a:t>红旗舰对空导弹系统、</a:t>
                      </a:r>
                      <a:r>
                        <a:rPr lang="en-US" sz="2400" kern="100">
                          <a:effectLst/>
                        </a:rPr>
                        <a:t>1130</a:t>
                      </a:r>
                      <a:r>
                        <a:rPr lang="zh-CN" sz="2400" kern="100">
                          <a:effectLst/>
                        </a:rPr>
                        <a:t>近防炮、</a:t>
                      </a:r>
                      <a:r>
                        <a:rPr lang="en-US" sz="2400" kern="100">
                          <a:effectLst/>
                        </a:rPr>
                        <a:t>FL-3000N</a:t>
                      </a:r>
                      <a:r>
                        <a:rPr lang="zh-CN" sz="2400" kern="100">
                          <a:effectLst/>
                        </a:rPr>
                        <a:t>舰载反导系统</a:t>
                      </a:r>
                      <a:endParaRPr lang="zh-CN" sz="2400" kern="100">
                        <a:effectLst/>
                        <a:latin typeface="Calibri"/>
                        <a:ea typeface="宋体"/>
                        <a:cs typeface="Times New Roman"/>
                      </a:endParaRPr>
                    </a:p>
                  </a:txBody>
                  <a:tcPr marL="9525" marR="9525" marT="9525" marB="9525" anchor="ctr"/>
                </a:tc>
              </a:tr>
              <a:tr h="458130">
                <a:tc>
                  <a:txBody>
                    <a:bodyPr/>
                    <a:lstStyle/>
                    <a:p>
                      <a:pPr algn="just">
                        <a:spcAft>
                          <a:spcPts val="0"/>
                        </a:spcAft>
                      </a:pPr>
                      <a:r>
                        <a:rPr lang="zh-CN" sz="2400" kern="100">
                          <a:effectLst/>
                        </a:rPr>
                        <a:t>反潜</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RBU1200</a:t>
                      </a:r>
                      <a:r>
                        <a:rPr lang="zh-CN" sz="2400" kern="100">
                          <a:effectLst/>
                        </a:rPr>
                        <a:t>反潜火箭</a:t>
                      </a:r>
                      <a:endParaRPr lang="zh-CN" sz="2400" kern="100">
                        <a:effectLst/>
                        <a:latin typeface="Calibri"/>
                        <a:ea typeface="宋体"/>
                        <a:cs typeface="Times New Roman"/>
                      </a:endParaRPr>
                    </a:p>
                  </a:txBody>
                  <a:tcPr marL="9525" marR="9525" marT="9525" marB="9525" anchor="ctr"/>
                </a:tc>
              </a:tr>
              <a:tr h="893580">
                <a:tc>
                  <a:txBody>
                    <a:bodyPr/>
                    <a:lstStyle/>
                    <a:p>
                      <a:pPr algn="just">
                        <a:spcAft>
                          <a:spcPts val="0"/>
                        </a:spcAft>
                      </a:pPr>
                      <a:r>
                        <a:rPr lang="zh-CN" sz="2400" kern="100">
                          <a:effectLst/>
                        </a:rPr>
                        <a:t>舰载机</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zh-CN" sz="2400" kern="100">
                          <a:effectLst/>
                        </a:rPr>
                        <a:t>未有实际配置</a:t>
                      </a:r>
                      <a:r>
                        <a:rPr lang="en-US" sz="2400" kern="100">
                          <a:effectLst/>
                        </a:rPr>
                        <a:t>,</a:t>
                      </a:r>
                      <a:r>
                        <a:rPr lang="zh-CN" sz="2400" kern="100">
                          <a:effectLst/>
                        </a:rPr>
                        <a:t>原为</a:t>
                      </a:r>
                      <a:r>
                        <a:rPr lang="en-US" sz="2400" kern="100">
                          <a:effectLst/>
                        </a:rPr>
                        <a:t>26</a:t>
                      </a:r>
                      <a:r>
                        <a:rPr lang="zh-CN" sz="2400" kern="100">
                          <a:effectLst/>
                        </a:rPr>
                        <a:t>架固定翼飞机、</a:t>
                      </a:r>
                      <a:r>
                        <a:rPr lang="en-US" sz="2400" kern="100">
                          <a:effectLst/>
                        </a:rPr>
                        <a:t>24</a:t>
                      </a:r>
                      <a:r>
                        <a:rPr lang="zh-CN" sz="2400" kern="100">
                          <a:effectLst/>
                        </a:rPr>
                        <a:t>架直升机</a:t>
                      </a:r>
                      <a:endParaRPr lang="zh-CN" sz="2400" kern="100">
                        <a:effectLst/>
                        <a:latin typeface="Calibri"/>
                        <a:ea typeface="宋体"/>
                        <a:cs typeface="Times New Roman"/>
                      </a:endParaRPr>
                    </a:p>
                  </a:txBody>
                  <a:tcPr marL="9525" marR="9525" marT="9525" marB="9525" anchor="ctr"/>
                </a:tc>
              </a:tr>
              <a:tr h="1329029">
                <a:tc>
                  <a:txBody>
                    <a:bodyPr/>
                    <a:lstStyle/>
                    <a:p>
                      <a:pPr algn="just">
                        <a:spcAft>
                          <a:spcPts val="0"/>
                        </a:spcAft>
                      </a:pPr>
                      <a:r>
                        <a:rPr lang="zh-CN" sz="2400" kern="100">
                          <a:effectLst/>
                        </a:rPr>
                        <a:t>雷达</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en-US" sz="2400" kern="100">
                          <a:effectLst/>
                        </a:rPr>
                        <a:t>346</a:t>
                      </a:r>
                      <a:r>
                        <a:rPr lang="zh-CN" sz="2400" kern="100">
                          <a:effectLst/>
                        </a:rPr>
                        <a:t>型相控阵雷达、顶板（</a:t>
                      </a:r>
                      <a:r>
                        <a:rPr lang="en-US" sz="2400" kern="100">
                          <a:effectLst/>
                        </a:rPr>
                        <a:t>Top-Plate</a:t>
                      </a:r>
                      <a:r>
                        <a:rPr lang="zh-CN" sz="2400" kern="100">
                          <a:effectLst/>
                        </a:rPr>
                        <a:t>）</a:t>
                      </a:r>
                      <a:r>
                        <a:rPr lang="en-US" sz="2400" kern="100">
                          <a:effectLst/>
                        </a:rPr>
                        <a:t>3D</a:t>
                      </a:r>
                      <a:r>
                        <a:rPr lang="zh-CN" sz="2400" kern="100">
                          <a:effectLst/>
                        </a:rPr>
                        <a:t>对空搜索雷达、</a:t>
                      </a:r>
                      <a:r>
                        <a:rPr lang="en-US" sz="2400" kern="100">
                          <a:effectLst/>
                        </a:rPr>
                        <a:t>346</a:t>
                      </a:r>
                      <a:r>
                        <a:rPr lang="zh-CN" sz="2400" kern="100">
                          <a:effectLst/>
                        </a:rPr>
                        <a:t>型对空</a:t>
                      </a:r>
                      <a:r>
                        <a:rPr lang="en-US" sz="2400" kern="100">
                          <a:effectLst/>
                        </a:rPr>
                        <a:t>/</a:t>
                      </a:r>
                      <a:r>
                        <a:rPr lang="zh-CN" sz="2400" kern="100">
                          <a:effectLst/>
                        </a:rPr>
                        <a:t>平面追踪雷达</a:t>
                      </a:r>
                      <a:endParaRPr lang="zh-CN" sz="2400" kern="100">
                        <a:effectLst/>
                        <a:latin typeface="Calibri"/>
                        <a:ea typeface="宋体"/>
                        <a:cs typeface="Times New Roman"/>
                      </a:endParaRPr>
                    </a:p>
                  </a:txBody>
                  <a:tcPr marL="9525" marR="9525" marT="9525" marB="9525" anchor="ctr"/>
                </a:tc>
              </a:tr>
              <a:tr h="458130">
                <a:tc>
                  <a:txBody>
                    <a:bodyPr/>
                    <a:lstStyle/>
                    <a:p>
                      <a:pPr algn="just">
                        <a:spcAft>
                          <a:spcPts val="0"/>
                        </a:spcAft>
                      </a:pPr>
                      <a:r>
                        <a:rPr lang="zh-CN" sz="2400" kern="100">
                          <a:effectLst/>
                        </a:rPr>
                        <a:t>其他</a:t>
                      </a:r>
                      <a:endParaRPr lang="zh-CN" sz="2400" kern="100">
                        <a:effectLst/>
                        <a:latin typeface="Calibri"/>
                        <a:ea typeface="宋体"/>
                        <a:cs typeface="Times New Roman"/>
                      </a:endParaRPr>
                    </a:p>
                  </a:txBody>
                  <a:tcPr marL="9525" marR="9525" marT="9525" marB="9525" anchor="ctr"/>
                </a:tc>
                <a:tc>
                  <a:txBody>
                    <a:bodyPr/>
                    <a:lstStyle/>
                    <a:p>
                      <a:pPr algn="just">
                        <a:spcAft>
                          <a:spcPts val="0"/>
                        </a:spcAft>
                      </a:pPr>
                      <a:r>
                        <a:rPr lang="zh-CN" sz="2400" kern="100" dirty="0">
                          <a:effectLst/>
                        </a:rPr>
                        <a:t>干扰弹发射器</a:t>
                      </a:r>
                      <a:endParaRPr lang="zh-CN" sz="2400" kern="100" dirty="0">
                        <a:effectLst/>
                        <a:latin typeface="Calibri"/>
                        <a:ea typeface="宋体"/>
                        <a:cs typeface="Times New Roman"/>
                      </a:endParaRPr>
                    </a:p>
                  </a:txBody>
                  <a:tcPr marL="9525" marR="9525" marT="9525" marB="9525" anchor="ctr"/>
                </a:tc>
              </a:tr>
            </a:tbl>
          </a:graphicData>
        </a:graphic>
      </p:graphicFrame>
      <p:sp>
        <p:nvSpPr>
          <p:cNvPr id="5" name="页脚占位符 4"/>
          <p:cNvSpPr>
            <a:spLocks noGrp="1"/>
          </p:cNvSpPr>
          <p:nvPr>
            <p:ph type="ftr" sz="quarter" idx="11"/>
          </p:nvPr>
        </p:nvSpPr>
        <p:spPr/>
        <p:txBody>
          <a:bodyPr/>
          <a:lstStyle/>
          <a:p>
            <a:r>
              <a:rPr lang="zh-CN" altLang="en-US" smtClean="0"/>
              <a:t>中国海军博物馆     </a:t>
            </a:r>
            <a:endParaRPr lang="zh-CN" altLang="en-US" dirty="0"/>
          </a:p>
        </p:txBody>
      </p:sp>
      <p:sp>
        <p:nvSpPr>
          <p:cNvPr id="6" name="灯片编号占位符 5"/>
          <p:cNvSpPr>
            <a:spLocks noGrp="1"/>
          </p:cNvSpPr>
          <p:nvPr>
            <p:ph type="sldNum" sz="quarter" idx="12"/>
          </p:nvPr>
        </p:nvSpPr>
        <p:spPr/>
        <p:txBody>
          <a:bodyPr/>
          <a:lstStyle/>
          <a:p>
            <a:fld id="{D1407A33-EC48-48C9-AA32-63BC8A4D44D1}" type="slidenum">
              <a:rPr lang="zh-CN" altLang="en-US" smtClean="0"/>
              <a:t>7</a:t>
            </a:fld>
            <a:endParaRPr lang="zh-CN" altLang="en-US" dirty="0"/>
          </a:p>
        </p:txBody>
      </p:sp>
    </p:spTree>
    <p:extLst>
      <p:ext uri="{BB962C8B-B14F-4D97-AF65-F5344CB8AC3E}">
        <p14:creationId xmlns:p14="http://schemas.microsoft.com/office/powerpoint/2010/main" val="1652839130"/>
      </p:ext>
    </p:extLst>
  </p:cSld>
  <p:clrMapOvr>
    <a:masterClrMapping/>
  </p:clrMapOvr>
  <p:transition spd="slow" advTm="10000">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五、动力系统</a:t>
            </a:r>
            <a:endParaRPr lang="zh-CN" altLang="en-US" dirty="0"/>
          </a:p>
        </p:txBody>
      </p:sp>
      <p:sp>
        <p:nvSpPr>
          <p:cNvPr id="3" name="内容占位符 2"/>
          <p:cNvSpPr>
            <a:spLocks noGrp="1"/>
          </p:cNvSpPr>
          <p:nvPr>
            <p:ph idx="1"/>
          </p:nvPr>
        </p:nvSpPr>
        <p:spPr/>
        <p:txBody>
          <a:bodyPr>
            <a:noAutofit/>
          </a:bodyPr>
          <a:lstStyle/>
          <a:p>
            <a:pPr marL="82296" indent="0">
              <a:buNone/>
            </a:pPr>
            <a:r>
              <a:rPr lang="en-US" altLang="zh-CN" sz="2400" dirty="0" smtClean="0"/>
              <a:t>      </a:t>
            </a:r>
            <a:r>
              <a:rPr lang="zh-CN" altLang="zh-CN" sz="2400" dirty="0" smtClean="0"/>
              <a:t>原</a:t>
            </a:r>
            <a:r>
              <a:rPr lang="zh-CN" altLang="zh-CN" sz="2400" dirty="0"/>
              <a:t>瓦良格号采用了</a:t>
            </a:r>
            <a:r>
              <a:rPr lang="en-US" altLang="zh-CN" sz="2400" dirty="0"/>
              <a:t>4</a:t>
            </a:r>
            <a:r>
              <a:rPr lang="zh-CN" altLang="zh-CN" sz="2400" dirty="0"/>
              <a:t>台</a:t>
            </a:r>
            <a:r>
              <a:rPr lang="en-US" altLang="zh-CN" sz="2400" dirty="0"/>
              <a:t>TB-12</a:t>
            </a:r>
            <a:r>
              <a:rPr lang="zh-CN" altLang="zh-CN" sz="2400" dirty="0"/>
              <a:t>蒸汽轮机，</a:t>
            </a:r>
            <a:r>
              <a:rPr lang="en-US" altLang="zh-CN" sz="2400" dirty="0"/>
              <a:t>TB-12</a:t>
            </a:r>
            <a:r>
              <a:rPr lang="zh-CN" altLang="zh-CN" sz="2400" dirty="0"/>
              <a:t>的前身是</a:t>
            </a:r>
            <a:r>
              <a:rPr lang="en-US" altLang="zh-CN" sz="2400" dirty="0"/>
              <a:t>TB-8</a:t>
            </a:r>
            <a:r>
              <a:rPr lang="zh-CN" altLang="zh-CN" sz="2400" dirty="0"/>
              <a:t>，而</a:t>
            </a:r>
            <a:r>
              <a:rPr lang="en-US" altLang="zh-CN" sz="2400" dirty="0"/>
              <a:t>TB</a:t>
            </a:r>
            <a:r>
              <a:rPr lang="zh-CN" altLang="zh-CN" sz="2400" dirty="0"/>
              <a:t>—</a:t>
            </a:r>
            <a:r>
              <a:rPr lang="en-US" altLang="zh-CN" sz="2400" dirty="0"/>
              <a:t>8</a:t>
            </a:r>
            <a:r>
              <a:rPr lang="zh-CN" altLang="zh-CN" sz="2400" dirty="0"/>
              <a:t>正好是国产</a:t>
            </a:r>
            <a:r>
              <a:rPr lang="en-US" altLang="zh-CN" sz="2400" dirty="0"/>
              <a:t>051</a:t>
            </a:r>
            <a:r>
              <a:rPr lang="zh-CN" altLang="zh-CN" sz="2400" dirty="0"/>
              <a:t>型驱逐舰的主机，国产型号为</a:t>
            </a:r>
            <a:r>
              <a:rPr lang="en-US" altLang="zh-CN" sz="2400" dirty="0"/>
              <a:t>453</a:t>
            </a:r>
            <a:r>
              <a:rPr lang="zh-CN" altLang="zh-CN" sz="2400" dirty="0"/>
              <a:t>型蒸汽轮机。</a:t>
            </a:r>
            <a:r>
              <a:rPr lang="en-US" altLang="zh-CN" sz="2400" dirty="0"/>
              <a:t>TB-8</a:t>
            </a:r>
            <a:r>
              <a:rPr lang="zh-CN" altLang="zh-CN" sz="2400" dirty="0"/>
              <a:t>的功率是</a:t>
            </a:r>
            <a:r>
              <a:rPr lang="en-US" altLang="zh-CN" sz="2400" dirty="0"/>
              <a:t>36000</a:t>
            </a:r>
            <a:r>
              <a:rPr lang="zh-CN" altLang="zh-CN" sz="2400" dirty="0"/>
              <a:t>马力，当年旅大级驱逐舰采用</a:t>
            </a:r>
            <a:r>
              <a:rPr lang="en-US" altLang="zh-CN" sz="2400" dirty="0"/>
              <a:t>2</a:t>
            </a:r>
            <a:r>
              <a:rPr lang="zh-CN" altLang="zh-CN" sz="2400" dirty="0"/>
              <a:t>台</a:t>
            </a:r>
            <a:r>
              <a:rPr lang="en-US" altLang="zh-CN" sz="2400" dirty="0"/>
              <a:t>TB-8</a:t>
            </a:r>
            <a:r>
              <a:rPr lang="zh-CN" altLang="zh-CN" sz="2400" dirty="0"/>
              <a:t>蒸汽轮机，达到了</a:t>
            </a:r>
            <a:r>
              <a:rPr lang="en-US" altLang="zh-CN" sz="2400" dirty="0"/>
              <a:t>38</a:t>
            </a:r>
            <a:r>
              <a:rPr lang="zh-CN" altLang="zh-CN" sz="2400" dirty="0"/>
              <a:t>节的罕见高速，</a:t>
            </a:r>
            <a:r>
              <a:rPr lang="en-US" altLang="zh-CN" sz="2400" dirty="0"/>
              <a:t>TB</a:t>
            </a:r>
            <a:r>
              <a:rPr lang="zh-CN" altLang="zh-CN" sz="2400" dirty="0"/>
              <a:t>一</a:t>
            </a:r>
            <a:r>
              <a:rPr lang="en-US" altLang="zh-CN" sz="2400" dirty="0"/>
              <a:t>12</a:t>
            </a:r>
            <a:r>
              <a:rPr lang="zh-CN" altLang="zh-CN" sz="2400" dirty="0"/>
              <a:t>的功率则为</a:t>
            </a:r>
            <a:r>
              <a:rPr lang="en-US" altLang="zh-CN" sz="2400" dirty="0"/>
              <a:t>45000</a:t>
            </a:r>
            <a:r>
              <a:rPr lang="zh-CN" altLang="zh-CN" sz="2400" dirty="0"/>
              <a:t>马力</a:t>
            </a:r>
            <a:r>
              <a:rPr lang="zh-CN" altLang="zh-CN" sz="2400" dirty="0" smtClean="0"/>
              <a:t>。</a:t>
            </a:r>
            <a:endParaRPr lang="en-US" altLang="zh-CN" sz="2400" dirty="0" smtClean="0"/>
          </a:p>
          <a:p>
            <a:pPr marL="82296" indent="0">
              <a:buNone/>
            </a:pPr>
            <a:r>
              <a:rPr lang="en-US" altLang="zh-CN" sz="2400" dirty="0" smtClean="0"/>
              <a:t>       </a:t>
            </a:r>
            <a:r>
              <a:rPr lang="zh-CN" altLang="zh-CN" sz="2400" dirty="0" smtClean="0"/>
              <a:t>蒸汽</a:t>
            </a:r>
            <a:r>
              <a:rPr lang="zh-CN" altLang="zh-CN" sz="2400" dirty="0"/>
              <a:t>动力的技术要求不高，国内通过自身努力，加上现代级驱逐舰</a:t>
            </a:r>
            <a:r>
              <a:rPr lang="en-US" altLang="zh-CN" sz="2400" dirty="0"/>
              <a:t>GTZA-674</a:t>
            </a:r>
            <a:r>
              <a:rPr lang="zh-CN" altLang="zh-CN" sz="2400" dirty="0"/>
              <a:t>型蒸汽轮机（</a:t>
            </a:r>
            <a:r>
              <a:rPr lang="en-US" altLang="zh-CN" sz="2400" dirty="0"/>
              <a:t>TB-12</a:t>
            </a:r>
            <a:r>
              <a:rPr lang="zh-CN" altLang="zh-CN" sz="2400" dirty="0"/>
              <a:t>的改进型）和瓦良格号号航母上</a:t>
            </a:r>
            <a:r>
              <a:rPr lang="en-US" altLang="zh-CN" sz="2400" dirty="0"/>
              <a:t>TB-12</a:t>
            </a:r>
            <a:r>
              <a:rPr lang="zh-CN" altLang="zh-CN" sz="2400" dirty="0"/>
              <a:t>的维护和整修经验，要造出</a:t>
            </a:r>
            <a:r>
              <a:rPr lang="en-US" altLang="zh-CN" sz="2400" dirty="0"/>
              <a:t>TB-12</a:t>
            </a:r>
            <a:r>
              <a:rPr lang="zh-CN" altLang="zh-CN" sz="2400" dirty="0"/>
              <a:t>级别的军用蒸汽轮机并非难事。所以，从技术延续性和保证建造时间节点等方面的考虑，国产航母沿用常规蒸汽动力的可能性极高。应该还是类似原瓦良格号号的动力配置，</a:t>
            </a:r>
            <a:r>
              <a:rPr lang="en-US" altLang="zh-CN" sz="2400" dirty="0"/>
              <a:t>4</a:t>
            </a:r>
            <a:r>
              <a:rPr lang="zh-CN" altLang="zh-CN" sz="2400" dirty="0"/>
              <a:t>台蒸汽轮机、</a:t>
            </a:r>
            <a:r>
              <a:rPr lang="en-US" altLang="zh-CN" sz="2400" dirty="0"/>
              <a:t>8</a:t>
            </a:r>
            <a:r>
              <a:rPr lang="zh-CN" altLang="zh-CN" sz="2400" dirty="0"/>
              <a:t>台增压锅炉、</a:t>
            </a:r>
            <a:r>
              <a:rPr lang="en-US" altLang="zh-CN" sz="2400" dirty="0"/>
              <a:t>4</a:t>
            </a:r>
            <a:r>
              <a:rPr lang="zh-CN" altLang="zh-CN" sz="2400" dirty="0"/>
              <a:t>轴推进、总功率</a:t>
            </a:r>
            <a:r>
              <a:rPr lang="en-US" altLang="zh-CN" sz="2400" dirty="0"/>
              <a:t>20</a:t>
            </a:r>
            <a:r>
              <a:rPr lang="zh-CN" altLang="zh-CN" sz="2400" dirty="0"/>
              <a:t>万马力。</a:t>
            </a:r>
            <a:endParaRPr lang="zh-CN" altLang="en-US" sz="2400" dirty="0"/>
          </a:p>
        </p:txBody>
      </p:sp>
      <p:sp>
        <p:nvSpPr>
          <p:cNvPr id="4" name="页脚占位符 3"/>
          <p:cNvSpPr>
            <a:spLocks noGrp="1"/>
          </p:cNvSpPr>
          <p:nvPr>
            <p:ph type="ftr" sz="quarter" idx="11"/>
          </p:nvPr>
        </p:nvSpPr>
        <p:spPr/>
        <p:txBody>
          <a:bodyPr/>
          <a:lstStyle/>
          <a:p>
            <a:r>
              <a:rPr lang="zh-CN" altLang="en-US" smtClean="0"/>
              <a:t>中国海军博物馆     </a:t>
            </a:r>
            <a:endParaRPr lang="zh-CN" altLang="en-US" dirty="0"/>
          </a:p>
        </p:txBody>
      </p:sp>
      <p:sp>
        <p:nvSpPr>
          <p:cNvPr id="5" name="灯片编号占位符 4"/>
          <p:cNvSpPr>
            <a:spLocks noGrp="1"/>
          </p:cNvSpPr>
          <p:nvPr>
            <p:ph type="sldNum" sz="quarter" idx="12"/>
          </p:nvPr>
        </p:nvSpPr>
        <p:spPr/>
        <p:txBody>
          <a:bodyPr/>
          <a:lstStyle/>
          <a:p>
            <a:fld id="{D1407A33-EC48-48C9-AA32-63BC8A4D44D1}" type="slidenum">
              <a:rPr lang="zh-CN" altLang="en-US" smtClean="0"/>
              <a:t>8</a:t>
            </a:fld>
            <a:endParaRPr lang="zh-CN" altLang="en-US" dirty="0"/>
          </a:p>
        </p:txBody>
      </p:sp>
    </p:spTree>
    <p:extLst>
      <p:ext uri="{BB962C8B-B14F-4D97-AF65-F5344CB8AC3E}">
        <p14:creationId xmlns:p14="http://schemas.microsoft.com/office/powerpoint/2010/main" val="3730275055"/>
      </p:ext>
    </p:extLst>
  </p:cSld>
  <p:clrMapOvr>
    <a:masterClrMapping/>
  </p:clrMapOvr>
  <mc:AlternateContent xmlns:mc="http://schemas.openxmlformats.org/markup-compatibility/2006">
    <mc:Choice xmlns:p14="http://schemas.microsoft.com/office/powerpoint/2010/main" Requires="p14">
      <p:transition spd="slow" p14:dur="1600" advTm="10000">
        <p:blinds dir="vert"/>
      </p:transition>
    </mc:Choice>
    <mc:Fallback>
      <p:transition spd="slow" advTm="10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effectLst/>
              </a:rPr>
              <a:t>五、动力系统</a:t>
            </a:r>
            <a:endParaRPr lang="zh-CN" altLang="en-US" dirty="0"/>
          </a:p>
        </p:txBody>
      </p:sp>
      <p:sp>
        <p:nvSpPr>
          <p:cNvPr id="3" name="内容占位符 2"/>
          <p:cNvSpPr>
            <a:spLocks noGrp="1"/>
          </p:cNvSpPr>
          <p:nvPr>
            <p:ph idx="1"/>
          </p:nvPr>
        </p:nvSpPr>
        <p:spPr/>
        <p:txBody>
          <a:bodyPr>
            <a:normAutofit/>
          </a:bodyPr>
          <a:lstStyle/>
          <a:p>
            <a:pPr marL="82296" indent="0">
              <a:buNone/>
            </a:pPr>
            <a:r>
              <a:rPr lang="zh-CN" altLang="zh-CN" sz="2400" dirty="0"/>
              <a:t>瓦良格号是作为一艘常规动力航母设计建造的。固然，核动力航母比常规航母拥有航程上的优越性，一般核动力航母三十年内不用更换核燃料，而常规航母航行一段时间后就需要补给燃料。加之核动力航母在动力设计上不需要占用太大空间，也省去了常规航母的烟道，节省了大量甲板空间，可以停放更多舰载机，所以核动力航母有很大优势。</a:t>
            </a:r>
            <a:endParaRPr lang="zh-CN" altLang="en-US" sz="2400"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4077072"/>
            <a:ext cx="4271764" cy="2420354"/>
          </a:xfrm>
          <a:prstGeom prst="rect">
            <a:avLst/>
          </a:prstGeom>
        </p:spPr>
      </p:pic>
      <p:sp>
        <p:nvSpPr>
          <p:cNvPr id="5" name="页脚占位符 4"/>
          <p:cNvSpPr>
            <a:spLocks noGrp="1"/>
          </p:cNvSpPr>
          <p:nvPr>
            <p:ph type="ftr" sz="quarter" idx="11"/>
          </p:nvPr>
        </p:nvSpPr>
        <p:spPr/>
        <p:txBody>
          <a:bodyPr/>
          <a:lstStyle/>
          <a:p>
            <a:r>
              <a:rPr lang="zh-CN" altLang="en-US" smtClean="0"/>
              <a:t>中国海军博物馆     </a:t>
            </a:r>
            <a:endParaRPr lang="zh-CN" altLang="en-US" dirty="0"/>
          </a:p>
        </p:txBody>
      </p:sp>
      <p:sp>
        <p:nvSpPr>
          <p:cNvPr id="6" name="灯片编号占位符 5"/>
          <p:cNvSpPr>
            <a:spLocks noGrp="1"/>
          </p:cNvSpPr>
          <p:nvPr>
            <p:ph type="sldNum" sz="quarter" idx="12"/>
          </p:nvPr>
        </p:nvSpPr>
        <p:spPr/>
        <p:txBody>
          <a:bodyPr/>
          <a:lstStyle/>
          <a:p>
            <a:fld id="{D1407A33-EC48-48C9-AA32-63BC8A4D44D1}" type="slidenum">
              <a:rPr lang="zh-CN" altLang="en-US" smtClean="0"/>
              <a:t>9</a:t>
            </a:fld>
            <a:endParaRPr lang="zh-CN" altLang="en-US" dirty="0"/>
          </a:p>
        </p:txBody>
      </p:sp>
    </p:spTree>
    <p:extLst>
      <p:ext uri="{BB962C8B-B14F-4D97-AF65-F5344CB8AC3E}">
        <p14:creationId xmlns:p14="http://schemas.microsoft.com/office/powerpoint/2010/main" val="580729842"/>
      </p:ext>
    </p:extLst>
  </p:cSld>
  <p:clrMapOvr>
    <a:masterClrMapping/>
  </p:clrMapOvr>
  <mc:AlternateContent xmlns:mc="http://schemas.openxmlformats.org/markup-compatibility/2006">
    <mc:Choice xmlns:p14="http://schemas.microsoft.com/office/powerpoint/2010/main" Requires="p14">
      <p:transition spd="slow" p14:dur="1400" advTm="10000">
        <p14:ripple/>
      </p:transition>
    </mc:Choice>
    <mc:Fallback>
      <p:transition spd="slow" advTm="1000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27</TotalTime>
  <Words>1553</Words>
  <Application>Microsoft Office PowerPoint</Application>
  <PresentationFormat>全屏显示(4:3)</PresentationFormat>
  <Paragraphs>93</Paragraphs>
  <Slides>15</Slides>
  <Notes>0</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夏至</vt:lpstr>
      <vt:lpstr>辽宁号航空母舰</vt:lpstr>
      <vt:lpstr>一、概况</vt:lpstr>
      <vt:lpstr>一、概况</vt:lpstr>
      <vt:lpstr>二、简要历史</vt:lpstr>
      <vt:lpstr>二、简要历史</vt:lpstr>
      <vt:lpstr>三、性能参数</vt:lpstr>
      <vt:lpstr>四、舰载武器</vt:lpstr>
      <vt:lpstr>五、动力系统</vt:lpstr>
      <vt:lpstr>五、动力系统</vt:lpstr>
      <vt:lpstr>六、舰载机</vt:lpstr>
      <vt:lpstr>六、舰载机</vt:lpstr>
      <vt:lpstr>六、舰载机</vt:lpstr>
      <vt:lpstr>七、内部舱室</vt:lpstr>
      <vt:lpstr>七、内部舱室</vt:lpstr>
      <vt:lpstr>谢谢欣赏！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张惠民</dc:creator>
  <cp:lastModifiedBy>张惠民</cp:lastModifiedBy>
  <cp:revision>6</cp:revision>
  <dcterms:created xsi:type="dcterms:W3CDTF">2013-09-24T05:30:44Z</dcterms:created>
  <dcterms:modified xsi:type="dcterms:W3CDTF">2013-09-24T05:58:33Z</dcterms:modified>
</cp:coreProperties>
</file>