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720" r:id="rId3"/>
    <p:sldMasterId id="2147483732" r:id="rId4"/>
    <p:sldMasterId id="2147483804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5" r:id="rId21"/>
    <p:sldId id="271" r:id="rId22"/>
    <p:sldId id="272" r:id="rId23"/>
    <p:sldId id="273" r:id="rId24"/>
    <p:sldId id="274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小企业准则简介" id="{64BE0153-87DB-4DF8-A571-59FC2A43CEF2}">
          <p14:sldIdLst>
            <p14:sldId id="256"/>
            <p14:sldId id="257"/>
            <p14:sldId id="258"/>
          </p14:sldIdLst>
        </p14:section>
        <p14:section name="准则的颁布意义" id="{97AA6E0E-B785-4949-A895-29DB40F8BC1E}">
          <p14:sldIdLst>
            <p14:sldId id="259"/>
            <p14:sldId id="260"/>
            <p14:sldId id="261"/>
            <p14:sldId id="262"/>
            <p14:sldId id="263"/>
          </p14:sldIdLst>
        </p14:section>
        <p14:section name="准则的制定过程" id="{2217AAF8-A956-4BB5-8BEF-84736157A4F4}">
          <p14:sldIdLst>
            <p14:sldId id="264"/>
          </p14:sldIdLst>
        </p14:section>
        <p14:section name="准则的主要内容" id="{167CAACA-1FC8-4994-8709-F0DD7FDC93C4}">
          <p14:sldIdLst>
            <p14:sldId id="265"/>
            <p14:sldId id="266"/>
            <p14:sldId id="267"/>
            <p14:sldId id="268"/>
            <p14:sldId id="269"/>
            <p14:sldId id="270"/>
            <p14:sldId id="275"/>
            <p14:sldId id="271"/>
            <p14:sldId id="272"/>
          </p14:sldIdLst>
        </p14:section>
        <p14:section name="准则的贯彻实施" id="{C3936C9E-4819-4E19-9B1E-87BA48431C54}">
          <p14:sldIdLst>
            <p14:sldId id="273"/>
            <p14:sldId id="27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59" autoAdjust="0"/>
  </p:normalViewPr>
  <p:slideViewPr>
    <p:cSldViewPr>
      <p:cViewPr varScale="1">
        <p:scale>
          <a:sx n="67" d="100"/>
          <a:sy n="67" d="100"/>
        </p:scale>
        <p:origin x="-6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15012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9.xml"/><Relationship Id="rId1" Type="http://schemas.openxmlformats.org/officeDocument/2006/relationships/slide" Target="../slides/slide4.xml"/><Relationship Id="rId4" Type="http://schemas.openxmlformats.org/officeDocument/2006/relationships/slide" Target="../slides/slide1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E48712-7B17-4ADD-B753-A3977A95AA5C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zh-CN" altLang="en-US"/>
        </a:p>
      </dgm:t>
    </dgm:pt>
    <dgm:pt modelId="{62CC6082-85CD-4F52-AB19-F5699ED4D19F}">
      <dgm:prSet/>
      <dgm:spPr/>
      <dgm:t>
        <a:bodyPr/>
        <a:lstStyle/>
        <a:p>
          <a:pPr rtl="0"/>
          <a:r>
            <a:rPr lang="zh-CN" b="1" dirty="0" smtClean="0">
              <a:hlinkClick xmlns:r="http://schemas.openxmlformats.org/officeDocument/2006/relationships" r:id="rId1" action="ppaction://hlinksldjump"/>
            </a:rPr>
            <a:t>小企业会计准则的颁布意义</a:t>
          </a:r>
          <a:endParaRPr lang="zh-CN" dirty="0"/>
        </a:p>
      </dgm:t>
    </dgm:pt>
    <dgm:pt modelId="{6485DF26-B0B9-4D5B-8785-8F5CE02AD57F}" type="parTrans" cxnId="{43784123-7E53-45DA-B63F-F1B7F12B8FD7}">
      <dgm:prSet/>
      <dgm:spPr/>
      <dgm:t>
        <a:bodyPr/>
        <a:lstStyle/>
        <a:p>
          <a:endParaRPr lang="zh-CN" altLang="en-US"/>
        </a:p>
      </dgm:t>
    </dgm:pt>
    <dgm:pt modelId="{A76BD54F-F290-48B8-B2B4-EB49F0D1A20C}" type="sibTrans" cxnId="{43784123-7E53-45DA-B63F-F1B7F12B8FD7}">
      <dgm:prSet/>
      <dgm:spPr/>
      <dgm:t>
        <a:bodyPr/>
        <a:lstStyle/>
        <a:p>
          <a:endParaRPr lang="zh-CN" altLang="en-US"/>
        </a:p>
      </dgm:t>
    </dgm:pt>
    <dgm:pt modelId="{038CD1A1-5799-4654-B4CD-AAD94AEF5645}">
      <dgm:prSet/>
      <dgm:spPr/>
      <dgm:t>
        <a:bodyPr/>
        <a:lstStyle/>
        <a:p>
          <a:pPr rtl="0"/>
          <a:r>
            <a:rPr lang="zh-CN" b="1" dirty="0" smtClean="0">
              <a:hlinkClick xmlns:r="http://schemas.openxmlformats.org/officeDocument/2006/relationships" r:id="rId2" action="ppaction://hlinksldjump"/>
            </a:rPr>
            <a:t>小企业会计准则的制定过程</a:t>
          </a:r>
          <a:endParaRPr lang="zh-CN" dirty="0"/>
        </a:p>
      </dgm:t>
    </dgm:pt>
    <dgm:pt modelId="{F33B7D0D-02CC-4CC8-B36B-8D3E9DDE1563}" type="parTrans" cxnId="{938C0971-4BB1-4C5F-9D8C-D86A506F6A3C}">
      <dgm:prSet/>
      <dgm:spPr/>
      <dgm:t>
        <a:bodyPr/>
        <a:lstStyle/>
        <a:p>
          <a:endParaRPr lang="zh-CN" altLang="en-US"/>
        </a:p>
      </dgm:t>
    </dgm:pt>
    <dgm:pt modelId="{034A193A-5A41-4FD4-A0A6-354948A23817}" type="sibTrans" cxnId="{938C0971-4BB1-4C5F-9D8C-D86A506F6A3C}">
      <dgm:prSet/>
      <dgm:spPr/>
      <dgm:t>
        <a:bodyPr/>
        <a:lstStyle/>
        <a:p>
          <a:endParaRPr lang="zh-CN" altLang="en-US"/>
        </a:p>
      </dgm:t>
    </dgm:pt>
    <dgm:pt modelId="{E5A5157D-3927-4A9C-A170-52EF00951154}">
      <dgm:prSet/>
      <dgm:spPr/>
      <dgm:t>
        <a:bodyPr/>
        <a:lstStyle/>
        <a:p>
          <a:pPr rtl="0"/>
          <a:r>
            <a:rPr lang="zh-CN" b="1" dirty="0" smtClean="0">
              <a:hlinkClick xmlns:r="http://schemas.openxmlformats.org/officeDocument/2006/relationships" r:id="rId3" action="ppaction://hlinksldjump"/>
            </a:rPr>
            <a:t>小企业会计准则的主要内容</a:t>
          </a:r>
          <a:endParaRPr lang="zh-CN" dirty="0"/>
        </a:p>
      </dgm:t>
    </dgm:pt>
    <dgm:pt modelId="{8147C3B5-E8CA-45D0-9610-54A8627F2DE3}" type="parTrans" cxnId="{90F43533-8F74-4503-87F2-5E50BE54D5A1}">
      <dgm:prSet/>
      <dgm:spPr/>
      <dgm:t>
        <a:bodyPr/>
        <a:lstStyle/>
        <a:p>
          <a:endParaRPr lang="zh-CN" altLang="en-US"/>
        </a:p>
      </dgm:t>
    </dgm:pt>
    <dgm:pt modelId="{90BAD911-73CC-45EE-94F0-CB34E19DC2F2}" type="sibTrans" cxnId="{90F43533-8F74-4503-87F2-5E50BE54D5A1}">
      <dgm:prSet/>
      <dgm:spPr/>
      <dgm:t>
        <a:bodyPr/>
        <a:lstStyle/>
        <a:p>
          <a:endParaRPr lang="zh-CN" altLang="en-US"/>
        </a:p>
      </dgm:t>
    </dgm:pt>
    <dgm:pt modelId="{6E3FBF43-D258-4CE0-9281-8379B497F8CC}">
      <dgm:prSet/>
      <dgm:spPr/>
      <dgm:t>
        <a:bodyPr/>
        <a:lstStyle/>
        <a:p>
          <a:pPr rtl="0"/>
          <a:r>
            <a:rPr lang="zh-CN" b="1" dirty="0" smtClean="0">
              <a:hlinkClick xmlns:r="http://schemas.openxmlformats.org/officeDocument/2006/relationships" r:id="rId4" action="ppaction://hlinksldjump"/>
            </a:rPr>
            <a:t>小企业会计准则的贯彻实施</a:t>
          </a:r>
          <a:endParaRPr lang="zh-CN" dirty="0"/>
        </a:p>
      </dgm:t>
    </dgm:pt>
    <dgm:pt modelId="{92FCEC38-1881-4E15-A460-4A8EB1A173DE}" type="parTrans" cxnId="{40999D27-2891-4E35-A210-FEEF442E3C88}">
      <dgm:prSet/>
      <dgm:spPr/>
      <dgm:t>
        <a:bodyPr/>
        <a:lstStyle/>
        <a:p>
          <a:endParaRPr lang="zh-CN" altLang="en-US"/>
        </a:p>
      </dgm:t>
    </dgm:pt>
    <dgm:pt modelId="{CDB5A87D-1366-44D6-A56C-5CF6E476811E}" type="sibTrans" cxnId="{40999D27-2891-4E35-A210-FEEF442E3C88}">
      <dgm:prSet/>
      <dgm:spPr/>
      <dgm:t>
        <a:bodyPr/>
        <a:lstStyle/>
        <a:p>
          <a:endParaRPr lang="zh-CN" altLang="en-US"/>
        </a:p>
      </dgm:t>
    </dgm:pt>
    <dgm:pt modelId="{E07054E1-C9B6-469C-BFEE-281B4280E9D6}" type="pres">
      <dgm:prSet presAssocID="{86E48712-7B17-4ADD-B753-A3977A95AA5C}" presName="linear" presStyleCnt="0">
        <dgm:presLayoutVars>
          <dgm:dir/>
          <dgm:animLvl val="lvl"/>
          <dgm:resizeHandles val="exact"/>
        </dgm:presLayoutVars>
      </dgm:prSet>
      <dgm:spPr/>
    </dgm:pt>
    <dgm:pt modelId="{A29442D4-7EFF-4D84-98BE-C7C85049EE8D}" type="pres">
      <dgm:prSet presAssocID="{62CC6082-85CD-4F52-AB19-F5699ED4D19F}" presName="parentLin" presStyleCnt="0"/>
      <dgm:spPr/>
    </dgm:pt>
    <dgm:pt modelId="{71BE7210-F5DC-4889-8D37-DFE1C690A75E}" type="pres">
      <dgm:prSet presAssocID="{62CC6082-85CD-4F52-AB19-F5699ED4D19F}" presName="parentLeftMargin" presStyleLbl="node1" presStyleIdx="0" presStyleCnt="4"/>
      <dgm:spPr/>
    </dgm:pt>
    <dgm:pt modelId="{5AC8091C-CB6F-49D3-BA90-884F6F0A5073}" type="pres">
      <dgm:prSet presAssocID="{62CC6082-85CD-4F52-AB19-F5699ED4D19F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8B7860A-6C88-4066-B52A-5EA87202574B}" type="pres">
      <dgm:prSet presAssocID="{62CC6082-85CD-4F52-AB19-F5699ED4D19F}" presName="negativeSpace" presStyleCnt="0"/>
      <dgm:spPr/>
    </dgm:pt>
    <dgm:pt modelId="{87578E8E-8D0D-4DF6-9C2C-E4056C6CD59D}" type="pres">
      <dgm:prSet presAssocID="{62CC6082-85CD-4F52-AB19-F5699ED4D19F}" presName="childText" presStyleLbl="conFgAcc1" presStyleIdx="0" presStyleCnt="4">
        <dgm:presLayoutVars>
          <dgm:bulletEnabled val="1"/>
        </dgm:presLayoutVars>
      </dgm:prSet>
      <dgm:spPr/>
    </dgm:pt>
    <dgm:pt modelId="{F34273F8-EE58-4669-ACA2-FE947D6C4168}" type="pres">
      <dgm:prSet presAssocID="{A76BD54F-F290-48B8-B2B4-EB49F0D1A20C}" presName="spaceBetweenRectangles" presStyleCnt="0"/>
      <dgm:spPr/>
    </dgm:pt>
    <dgm:pt modelId="{B8DCC1A2-C972-4143-9ADA-43AFE1B2445A}" type="pres">
      <dgm:prSet presAssocID="{038CD1A1-5799-4654-B4CD-AAD94AEF5645}" presName="parentLin" presStyleCnt="0"/>
      <dgm:spPr/>
    </dgm:pt>
    <dgm:pt modelId="{5FF1077F-528E-4CA6-9C2D-803E68537360}" type="pres">
      <dgm:prSet presAssocID="{038CD1A1-5799-4654-B4CD-AAD94AEF5645}" presName="parentLeftMargin" presStyleLbl="node1" presStyleIdx="0" presStyleCnt="4"/>
      <dgm:spPr/>
    </dgm:pt>
    <dgm:pt modelId="{F9A66910-7AC2-44BA-BA4D-3D631CBB2544}" type="pres">
      <dgm:prSet presAssocID="{038CD1A1-5799-4654-B4CD-AAD94AEF5645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695A2D73-4CCD-47F6-BE9F-EB83069B9FB0}" type="pres">
      <dgm:prSet presAssocID="{038CD1A1-5799-4654-B4CD-AAD94AEF5645}" presName="negativeSpace" presStyleCnt="0"/>
      <dgm:spPr/>
    </dgm:pt>
    <dgm:pt modelId="{9C511E20-9F48-489B-9AE8-F77591C063F2}" type="pres">
      <dgm:prSet presAssocID="{038CD1A1-5799-4654-B4CD-AAD94AEF5645}" presName="childText" presStyleLbl="conFgAcc1" presStyleIdx="1" presStyleCnt="4">
        <dgm:presLayoutVars>
          <dgm:bulletEnabled val="1"/>
        </dgm:presLayoutVars>
      </dgm:prSet>
      <dgm:spPr/>
    </dgm:pt>
    <dgm:pt modelId="{65E2CE32-F8AE-49F2-8AE8-F5E04479D3BF}" type="pres">
      <dgm:prSet presAssocID="{034A193A-5A41-4FD4-A0A6-354948A23817}" presName="spaceBetweenRectangles" presStyleCnt="0"/>
      <dgm:spPr/>
    </dgm:pt>
    <dgm:pt modelId="{9E178C38-B331-4DB8-B75B-A907E3DB9CAF}" type="pres">
      <dgm:prSet presAssocID="{E5A5157D-3927-4A9C-A170-52EF00951154}" presName="parentLin" presStyleCnt="0"/>
      <dgm:spPr/>
    </dgm:pt>
    <dgm:pt modelId="{614069A6-8271-4912-860B-E7F9A66FAA09}" type="pres">
      <dgm:prSet presAssocID="{E5A5157D-3927-4A9C-A170-52EF00951154}" presName="parentLeftMargin" presStyleLbl="node1" presStyleIdx="1" presStyleCnt="4"/>
      <dgm:spPr/>
    </dgm:pt>
    <dgm:pt modelId="{37F90E3E-1DA8-45B6-9473-06CD4CB2FA99}" type="pres">
      <dgm:prSet presAssocID="{E5A5157D-3927-4A9C-A170-52EF0095115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41662713-6DE7-469A-8FD6-B5E7636DE93B}" type="pres">
      <dgm:prSet presAssocID="{E5A5157D-3927-4A9C-A170-52EF00951154}" presName="negativeSpace" presStyleCnt="0"/>
      <dgm:spPr/>
    </dgm:pt>
    <dgm:pt modelId="{9816CE4E-9781-427F-A42D-86F6282B50C5}" type="pres">
      <dgm:prSet presAssocID="{E5A5157D-3927-4A9C-A170-52EF00951154}" presName="childText" presStyleLbl="conFgAcc1" presStyleIdx="2" presStyleCnt="4">
        <dgm:presLayoutVars>
          <dgm:bulletEnabled val="1"/>
        </dgm:presLayoutVars>
      </dgm:prSet>
      <dgm:spPr/>
    </dgm:pt>
    <dgm:pt modelId="{3591CC98-46F9-4AB3-AACF-FD707DB04CD2}" type="pres">
      <dgm:prSet presAssocID="{90BAD911-73CC-45EE-94F0-CB34E19DC2F2}" presName="spaceBetweenRectangles" presStyleCnt="0"/>
      <dgm:spPr/>
    </dgm:pt>
    <dgm:pt modelId="{F6DC1860-205E-4A83-8614-30C60EEEA935}" type="pres">
      <dgm:prSet presAssocID="{6E3FBF43-D258-4CE0-9281-8379B497F8CC}" presName="parentLin" presStyleCnt="0"/>
      <dgm:spPr/>
    </dgm:pt>
    <dgm:pt modelId="{524F2135-7F01-4566-8BA8-F2E1294C20FF}" type="pres">
      <dgm:prSet presAssocID="{6E3FBF43-D258-4CE0-9281-8379B497F8CC}" presName="parentLeftMargin" presStyleLbl="node1" presStyleIdx="2" presStyleCnt="4"/>
      <dgm:spPr/>
    </dgm:pt>
    <dgm:pt modelId="{6E015E13-1AC5-4264-A31F-658087CE03E0}" type="pres">
      <dgm:prSet presAssocID="{6E3FBF43-D258-4CE0-9281-8379B497F8CC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6A2F158-B8D1-4C66-B461-A2428FB2D0E5}" type="pres">
      <dgm:prSet presAssocID="{6E3FBF43-D258-4CE0-9281-8379B497F8CC}" presName="negativeSpace" presStyleCnt="0"/>
      <dgm:spPr/>
    </dgm:pt>
    <dgm:pt modelId="{C88F0075-620B-4A2E-BE4E-B2E22D03F1C5}" type="pres">
      <dgm:prSet presAssocID="{6E3FBF43-D258-4CE0-9281-8379B497F8C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2E63E434-57E0-4C18-94FF-6491D3456D74}" type="presOf" srcId="{6E3FBF43-D258-4CE0-9281-8379B497F8CC}" destId="{524F2135-7F01-4566-8BA8-F2E1294C20FF}" srcOrd="0" destOrd="0" presId="urn:microsoft.com/office/officeart/2005/8/layout/list1"/>
    <dgm:cxn modelId="{5F86F5FD-1217-42AA-BFA1-B2DDABB083D0}" type="presOf" srcId="{62CC6082-85CD-4F52-AB19-F5699ED4D19F}" destId="{71BE7210-F5DC-4889-8D37-DFE1C690A75E}" srcOrd="0" destOrd="0" presId="urn:microsoft.com/office/officeart/2005/8/layout/list1"/>
    <dgm:cxn modelId="{BF1BBF8A-BE3E-47CA-99A1-328EA7F3C3A5}" type="presOf" srcId="{6E3FBF43-D258-4CE0-9281-8379B497F8CC}" destId="{6E015E13-1AC5-4264-A31F-658087CE03E0}" srcOrd="1" destOrd="0" presId="urn:microsoft.com/office/officeart/2005/8/layout/list1"/>
    <dgm:cxn modelId="{49DA59F9-44A0-4B77-8676-FF926AB3285F}" type="presOf" srcId="{E5A5157D-3927-4A9C-A170-52EF00951154}" destId="{614069A6-8271-4912-860B-E7F9A66FAA09}" srcOrd="0" destOrd="0" presId="urn:microsoft.com/office/officeart/2005/8/layout/list1"/>
    <dgm:cxn modelId="{43784123-7E53-45DA-B63F-F1B7F12B8FD7}" srcId="{86E48712-7B17-4ADD-B753-A3977A95AA5C}" destId="{62CC6082-85CD-4F52-AB19-F5699ED4D19F}" srcOrd="0" destOrd="0" parTransId="{6485DF26-B0B9-4D5B-8785-8F5CE02AD57F}" sibTransId="{A76BD54F-F290-48B8-B2B4-EB49F0D1A20C}"/>
    <dgm:cxn modelId="{90F43533-8F74-4503-87F2-5E50BE54D5A1}" srcId="{86E48712-7B17-4ADD-B753-A3977A95AA5C}" destId="{E5A5157D-3927-4A9C-A170-52EF00951154}" srcOrd="2" destOrd="0" parTransId="{8147C3B5-E8CA-45D0-9610-54A8627F2DE3}" sibTransId="{90BAD911-73CC-45EE-94F0-CB34E19DC2F2}"/>
    <dgm:cxn modelId="{3CDAC677-A912-4065-BAC8-5D3DC35A60A5}" type="presOf" srcId="{038CD1A1-5799-4654-B4CD-AAD94AEF5645}" destId="{5FF1077F-528E-4CA6-9C2D-803E68537360}" srcOrd="0" destOrd="0" presId="urn:microsoft.com/office/officeart/2005/8/layout/list1"/>
    <dgm:cxn modelId="{50BB0AF7-974D-42C6-84CF-30A1096669BD}" type="presOf" srcId="{62CC6082-85CD-4F52-AB19-F5699ED4D19F}" destId="{5AC8091C-CB6F-49D3-BA90-884F6F0A5073}" srcOrd="1" destOrd="0" presId="urn:microsoft.com/office/officeart/2005/8/layout/list1"/>
    <dgm:cxn modelId="{7CE99C94-F085-47A9-9F9A-D888522924FF}" type="presOf" srcId="{86E48712-7B17-4ADD-B753-A3977A95AA5C}" destId="{E07054E1-C9B6-469C-BFEE-281B4280E9D6}" srcOrd="0" destOrd="0" presId="urn:microsoft.com/office/officeart/2005/8/layout/list1"/>
    <dgm:cxn modelId="{B304B052-1376-4BF6-A722-49662E9C00EE}" type="presOf" srcId="{E5A5157D-3927-4A9C-A170-52EF00951154}" destId="{37F90E3E-1DA8-45B6-9473-06CD4CB2FA99}" srcOrd="1" destOrd="0" presId="urn:microsoft.com/office/officeart/2005/8/layout/list1"/>
    <dgm:cxn modelId="{8717475B-F845-4143-8865-46EBF68911DC}" type="presOf" srcId="{038CD1A1-5799-4654-B4CD-AAD94AEF5645}" destId="{F9A66910-7AC2-44BA-BA4D-3D631CBB2544}" srcOrd="1" destOrd="0" presId="urn:microsoft.com/office/officeart/2005/8/layout/list1"/>
    <dgm:cxn modelId="{938C0971-4BB1-4C5F-9D8C-D86A506F6A3C}" srcId="{86E48712-7B17-4ADD-B753-A3977A95AA5C}" destId="{038CD1A1-5799-4654-B4CD-AAD94AEF5645}" srcOrd="1" destOrd="0" parTransId="{F33B7D0D-02CC-4CC8-B36B-8D3E9DDE1563}" sibTransId="{034A193A-5A41-4FD4-A0A6-354948A23817}"/>
    <dgm:cxn modelId="{40999D27-2891-4E35-A210-FEEF442E3C88}" srcId="{86E48712-7B17-4ADD-B753-A3977A95AA5C}" destId="{6E3FBF43-D258-4CE0-9281-8379B497F8CC}" srcOrd="3" destOrd="0" parTransId="{92FCEC38-1881-4E15-A460-4A8EB1A173DE}" sibTransId="{CDB5A87D-1366-44D6-A56C-5CF6E476811E}"/>
    <dgm:cxn modelId="{5FEFDE7F-3DF2-4CCE-A8F4-824FBDF9F034}" type="presParOf" srcId="{E07054E1-C9B6-469C-BFEE-281B4280E9D6}" destId="{A29442D4-7EFF-4D84-98BE-C7C85049EE8D}" srcOrd="0" destOrd="0" presId="urn:microsoft.com/office/officeart/2005/8/layout/list1"/>
    <dgm:cxn modelId="{F6CAD700-8571-448F-A775-B6C2E6323F8A}" type="presParOf" srcId="{A29442D4-7EFF-4D84-98BE-C7C85049EE8D}" destId="{71BE7210-F5DC-4889-8D37-DFE1C690A75E}" srcOrd="0" destOrd="0" presId="urn:microsoft.com/office/officeart/2005/8/layout/list1"/>
    <dgm:cxn modelId="{828E237D-A648-475D-A765-C65A162955FE}" type="presParOf" srcId="{A29442D4-7EFF-4D84-98BE-C7C85049EE8D}" destId="{5AC8091C-CB6F-49D3-BA90-884F6F0A5073}" srcOrd="1" destOrd="0" presId="urn:microsoft.com/office/officeart/2005/8/layout/list1"/>
    <dgm:cxn modelId="{1FFAF6AB-FB30-42A2-8573-299FDC6DD93C}" type="presParOf" srcId="{E07054E1-C9B6-469C-BFEE-281B4280E9D6}" destId="{E8B7860A-6C88-4066-B52A-5EA87202574B}" srcOrd="1" destOrd="0" presId="urn:microsoft.com/office/officeart/2005/8/layout/list1"/>
    <dgm:cxn modelId="{7437FB78-113F-4405-B2DF-9FEA2A706817}" type="presParOf" srcId="{E07054E1-C9B6-469C-BFEE-281B4280E9D6}" destId="{87578E8E-8D0D-4DF6-9C2C-E4056C6CD59D}" srcOrd="2" destOrd="0" presId="urn:microsoft.com/office/officeart/2005/8/layout/list1"/>
    <dgm:cxn modelId="{DEB08751-6A76-4B76-B1A1-5E14847F999D}" type="presParOf" srcId="{E07054E1-C9B6-469C-BFEE-281B4280E9D6}" destId="{F34273F8-EE58-4669-ACA2-FE947D6C4168}" srcOrd="3" destOrd="0" presId="urn:microsoft.com/office/officeart/2005/8/layout/list1"/>
    <dgm:cxn modelId="{7FC1DF63-CD9D-4AFB-B852-6919D6A38D3E}" type="presParOf" srcId="{E07054E1-C9B6-469C-BFEE-281B4280E9D6}" destId="{B8DCC1A2-C972-4143-9ADA-43AFE1B2445A}" srcOrd="4" destOrd="0" presId="urn:microsoft.com/office/officeart/2005/8/layout/list1"/>
    <dgm:cxn modelId="{EE2161FA-9A43-450B-8A08-F86522355D94}" type="presParOf" srcId="{B8DCC1A2-C972-4143-9ADA-43AFE1B2445A}" destId="{5FF1077F-528E-4CA6-9C2D-803E68537360}" srcOrd="0" destOrd="0" presId="urn:microsoft.com/office/officeart/2005/8/layout/list1"/>
    <dgm:cxn modelId="{9353891B-C189-417F-A3D7-954B19BE75A4}" type="presParOf" srcId="{B8DCC1A2-C972-4143-9ADA-43AFE1B2445A}" destId="{F9A66910-7AC2-44BA-BA4D-3D631CBB2544}" srcOrd="1" destOrd="0" presId="urn:microsoft.com/office/officeart/2005/8/layout/list1"/>
    <dgm:cxn modelId="{102A600F-608A-465C-A4F6-0FD8661FEC98}" type="presParOf" srcId="{E07054E1-C9B6-469C-BFEE-281B4280E9D6}" destId="{695A2D73-4CCD-47F6-BE9F-EB83069B9FB0}" srcOrd="5" destOrd="0" presId="urn:microsoft.com/office/officeart/2005/8/layout/list1"/>
    <dgm:cxn modelId="{9C93B52D-6F11-49AC-B66D-B8E5130F733B}" type="presParOf" srcId="{E07054E1-C9B6-469C-BFEE-281B4280E9D6}" destId="{9C511E20-9F48-489B-9AE8-F77591C063F2}" srcOrd="6" destOrd="0" presId="urn:microsoft.com/office/officeart/2005/8/layout/list1"/>
    <dgm:cxn modelId="{605D17B3-EFD8-4033-9076-15AA8D2ACE70}" type="presParOf" srcId="{E07054E1-C9B6-469C-BFEE-281B4280E9D6}" destId="{65E2CE32-F8AE-49F2-8AE8-F5E04479D3BF}" srcOrd="7" destOrd="0" presId="urn:microsoft.com/office/officeart/2005/8/layout/list1"/>
    <dgm:cxn modelId="{669A2CF8-DE42-459A-8929-991E8301A7C5}" type="presParOf" srcId="{E07054E1-C9B6-469C-BFEE-281B4280E9D6}" destId="{9E178C38-B331-4DB8-B75B-A907E3DB9CAF}" srcOrd="8" destOrd="0" presId="urn:microsoft.com/office/officeart/2005/8/layout/list1"/>
    <dgm:cxn modelId="{38EA3A7F-10C3-43C6-B614-C14B7675A345}" type="presParOf" srcId="{9E178C38-B331-4DB8-B75B-A907E3DB9CAF}" destId="{614069A6-8271-4912-860B-E7F9A66FAA09}" srcOrd="0" destOrd="0" presId="urn:microsoft.com/office/officeart/2005/8/layout/list1"/>
    <dgm:cxn modelId="{FD845BB3-33E5-4AC3-8938-6B61A6712D31}" type="presParOf" srcId="{9E178C38-B331-4DB8-B75B-A907E3DB9CAF}" destId="{37F90E3E-1DA8-45B6-9473-06CD4CB2FA99}" srcOrd="1" destOrd="0" presId="urn:microsoft.com/office/officeart/2005/8/layout/list1"/>
    <dgm:cxn modelId="{521C9058-E3D2-42CB-A5EF-A88B65A8644E}" type="presParOf" srcId="{E07054E1-C9B6-469C-BFEE-281B4280E9D6}" destId="{41662713-6DE7-469A-8FD6-B5E7636DE93B}" srcOrd="9" destOrd="0" presId="urn:microsoft.com/office/officeart/2005/8/layout/list1"/>
    <dgm:cxn modelId="{54BF430E-18D5-4D43-AB4F-365E8A4BE83F}" type="presParOf" srcId="{E07054E1-C9B6-469C-BFEE-281B4280E9D6}" destId="{9816CE4E-9781-427F-A42D-86F6282B50C5}" srcOrd="10" destOrd="0" presId="urn:microsoft.com/office/officeart/2005/8/layout/list1"/>
    <dgm:cxn modelId="{3BB7799D-D687-4315-BF1F-DD370269CEDD}" type="presParOf" srcId="{E07054E1-C9B6-469C-BFEE-281B4280E9D6}" destId="{3591CC98-46F9-4AB3-AACF-FD707DB04CD2}" srcOrd="11" destOrd="0" presId="urn:microsoft.com/office/officeart/2005/8/layout/list1"/>
    <dgm:cxn modelId="{42ADB6B5-1D68-42F1-A403-7613FEDB022B}" type="presParOf" srcId="{E07054E1-C9B6-469C-BFEE-281B4280E9D6}" destId="{F6DC1860-205E-4A83-8614-30C60EEEA935}" srcOrd="12" destOrd="0" presId="urn:microsoft.com/office/officeart/2005/8/layout/list1"/>
    <dgm:cxn modelId="{414D24DD-5869-4B7D-A8D8-F40A16BD8E2B}" type="presParOf" srcId="{F6DC1860-205E-4A83-8614-30C60EEEA935}" destId="{524F2135-7F01-4566-8BA8-F2E1294C20FF}" srcOrd="0" destOrd="0" presId="urn:microsoft.com/office/officeart/2005/8/layout/list1"/>
    <dgm:cxn modelId="{A45F23BC-29FE-4091-A010-5BA396015388}" type="presParOf" srcId="{F6DC1860-205E-4A83-8614-30C60EEEA935}" destId="{6E015E13-1AC5-4264-A31F-658087CE03E0}" srcOrd="1" destOrd="0" presId="urn:microsoft.com/office/officeart/2005/8/layout/list1"/>
    <dgm:cxn modelId="{7DA2BA25-7173-4A65-B8FA-C0B1F4403437}" type="presParOf" srcId="{E07054E1-C9B6-469C-BFEE-281B4280E9D6}" destId="{D6A2F158-B8D1-4C66-B461-A2428FB2D0E5}" srcOrd="13" destOrd="0" presId="urn:microsoft.com/office/officeart/2005/8/layout/list1"/>
    <dgm:cxn modelId="{197C1B63-AB32-499E-AE06-FF098259DF00}" type="presParOf" srcId="{E07054E1-C9B6-469C-BFEE-281B4280E9D6}" destId="{C88F0075-620B-4A2E-BE4E-B2E22D03F1C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EE3D25-9193-4CF3-8D92-F5B11F2C00D8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96B561E-17F4-4161-A982-D33255E45A13}">
      <dgm:prSet phldrT="[文本]"/>
      <dgm:spPr/>
      <dgm:t>
        <a:bodyPr/>
        <a:lstStyle/>
        <a:p>
          <a:r>
            <a:rPr lang="zh-CN" altLang="en-US" dirty="0" smtClean="0"/>
            <a:t>制定方案</a:t>
          </a:r>
          <a:endParaRPr lang="en-US" altLang="zh-CN" dirty="0" smtClean="0"/>
        </a:p>
        <a:p>
          <a:r>
            <a:rPr lang="zh-CN" altLang="en-US" dirty="0" smtClean="0"/>
            <a:t>层层培训</a:t>
          </a:r>
          <a:endParaRPr lang="zh-CN" altLang="en-US" dirty="0"/>
        </a:p>
      </dgm:t>
    </dgm:pt>
    <dgm:pt modelId="{B1679BCF-A37C-4AAB-8D7A-2CAE3C77446B}" type="parTrans" cxnId="{9D2591A3-17AD-4789-A2A3-1A6A43F23E1A}">
      <dgm:prSet/>
      <dgm:spPr/>
      <dgm:t>
        <a:bodyPr/>
        <a:lstStyle/>
        <a:p>
          <a:endParaRPr lang="zh-CN" altLang="en-US"/>
        </a:p>
      </dgm:t>
    </dgm:pt>
    <dgm:pt modelId="{1BBB9607-E151-4CDB-B2F8-33D2BF1DADF9}" type="sibTrans" cxnId="{9D2591A3-17AD-4789-A2A3-1A6A43F23E1A}">
      <dgm:prSet/>
      <dgm:spPr/>
      <dgm:t>
        <a:bodyPr/>
        <a:lstStyle/>
        <a:p>
          <a:endParaRPr lang="zh-CN" altLang="en-US"/>
        </a:p>
      </dgm:t>
    </dgm:pt>
    <dgm:pt modelId="{84FAF45A-49DF-44FF-98D3-B58044E537FA}">
      <dgm:prSet phldrT="[文本]"/>
      <dgm:spPr/>
      <dgm:t>
        <a:bodyPr/>
        <a:lstStyle/>
        <a:p>
          <a:r>
            <a:rPr lang="zh-CN" altLang="en-US" dirty="0" smtClean="0"/>
            <a:t>部门协作</a:t>
          </a:r>
          <a:endParaRPr lang="en-US" altLang="zh-CN" dirty="0" smtClean="0"/>
        </a:p>
        <a:p>
          <a:r>
            <a:rPr lang="zh-CN" altLang="en-US" dirty="0" smtClean="0"/>
            <a:t>扩大影响</a:t>
          </a:r>
          <a:endParaRPr lang="zh-CN" altLang="en-US" dirty="0"/>
        </a:p>
      </dgm:t>
    </dgm:pt>
    <dgm:pt modelId="{AB7240FE-C783-4740-8FE3-6B496534728F}" type="parTrans" cxnId="{1610C583-3F16-4B97-A155-D4A3EBA59DFE}">
      <dgm:prSet/>
      <dgm:spPr/>
      <dgm:t>
        <a:bodyPr/>
        <a:lstStyle/>
        <a:p>
          <a:endParaRPr lang="zh-CN" altLang="en-US"/>
        </a:p>
      </dgm:t>
    </dgm:pt>
    <dgm:pt modelId="{0C17E022-2C72-4640-BB2F-48FB9D5EF9E8}" type="sibTrans" cxnId="{1610C583-3F16-4B97-A155-D4A3EBA59DFE}">
      <dgm:prSet/>
      <dgm:spPr/>
      <dgm:t>
        <a:bodyPr/>
        <a:lstStyle/>
        <a:p>
          <a:endParaRPr lang="zh-CN" altLang="en-US"/>
        </a:p>
      </dgm:t>
    </dgm:pt>
    <dgm:pt modelId="{101E8E87-8D4D-4A4F-AB97-75A71D9CC848}">
      <dgm:prSet phldrT="[文本]"/>
      <dgm:spPr/>
      <dgm:t>
        <a:bodyPr/>
        <a:lstStyle/>
        <a:p>
          <a:r>
            <a:rPr lang="zh-CN" altLang="en-US" dirty="0" smtClean="0"/>
            <a:t>交互培训</a:t>
          </a:r>
          <a:endParaRPr lang="en-US" altLang="zh-CN" dirty="0" smtClean="0"/>
        </a:p>
        <a:p>
          <a:r>
            <a:rPr lang="zh-CN" altLang="en-US" dirty="0" smtClean="0"/>
            <a:t>深化提高</a:t>
          </a:r>
          <a:endParaRPr lang="zh-CN" altLang="en-US" dirty="0"/>
        </a:p>
      </dgm:t>
    </dgm:pt>
    <dgm:pt modelId="{A1D6C089-5EC0-4053-BD65-394F3923C80D}" type="parTrans" cxnId="{5D7526F2-0893-4FA7-B0DD-71AA20DE1C69}">
      <dgm:prSet/>
      <dgm:spPr/>
      <dgm:t>
        <a:bodyPr/>
        <a:lstStyle/>
        <a:p>
          <a:endParaRPr lang="zh-CN" altLang="en-US"/>
        </a:p>
      </dgm:t>
    </dgm:pt>
    <dgm:pt modelId="{594DB876-6DEA-4581-BFC2-537DB89F9F96}" type="sibTrans" cxnId="{5D7526F2-0893-4FA7-B0DD-71AA20DE1C69}">
      <dgm:prSet/>
      <dgm:spPr/>
      <dgm:t>
        <a:bodyPr/>
        <a:lstStyle/>
        <a:p>
          <a:endParaRPr lang="zh-CN" altLang="en-US"/>
        </a:p>
      </dgm:t>
    </dgm:pt>
    <dgm:pt modelId="{4B82698C-9A36-49A5-8D05-2EE4309050A6}">
      <dgm:prSet phldrT="[文本]"/>
      <dgm:spPr/>
      <dgm:t>
        <a:bodyPr/>
        <a:lstStyle/>
        <a:p>
          <a:r>
            <a:rPr lang="zh-CN" altLang="en-US" dirty="0" smtClean="0"/>
            <a:t>统编教材</a:t>
          </a:r>
          <a:endParaRPr lang="en-US" altLang="zh-CN" dirty="0" smtClean="0"/>
        </a:p>
        <a:p>
          <a:r>
            <a:rPr lang="zh-CN" altLang="en-US" dirty="0" smtClean="0"/>
            <a:t>方便学习</a:t>
          </a:r>
          <a:endParaRPr lang="zh-CN" altLang="en-US" dirty="0"/>
        </a:p>
      </dgm:t>
    </dgm:pt>
    <dgm:pt modelId="{E7FAED0B-196A-45C2-8A8E-1F5031E6E5CD}" type="parTrans" cxnId="{DDBCEFC6-588C-40CB-A86A-971C5A7529E8}">
      <dgm:prSet/>
      <dgm:spPr/>
      <dgm:t>
        <a:bodyPr/>
        <a:lstStyle/>
        <a:p>
          <a:endParaRPr lang="zh-CN" altLang="en-US"/>
        </a:p>
      </dgm:t>
    </dgm:pt>
    <dgm:pt modelId="{658A1D4D-628B-4856-938B-A571CEC9BC1A}" type="sibTrans" cxnId="{DDBCEFC6-588C-40CB-A86A-971C5A7529E8}">
      <dgm:prSet/>
      <dgm:spPr/>
      <dgm:t>
        <a:bodyPr/>
        <a:lstStyle/>
        <a:p>
          <a:endParaRPr lang="zh-CN" altLang="en-US"/>
        </a:p>
      </dgm:t>
    </dgm:pt>
    <dgm:pt modelId="{99C41FDD-0F73-4E06-8FCF-E438E0A11BCB}">
      <dgm:prSet phldrT="[文本]"/>
      <dgm:spPr/>
      <dgm:t>
        <a:bodyPr/>
        <a:lstStyle/>
        <a:p>
          <a:r>
            <a:rPr lang="zh-CN" altLang="en-US" dirty="0" smtClean="0"/>
            <a:t>统筹规划</a:t>
          </a:r>
          <a:endParaRPr lang="en-US" altLang="zh-CN" dirty="0" smtClean="0"/>
        </a:p>
        <a:p>
          <a:r>
            <a:rPr lang="zh-CN" altLang="en-US" dirty="0" smtClean="0"/>
            <a:t>确保质量</a:t>
          </a:r>
          <a:endParaRPr lang="zh-CN" altLang="en-US" dirty="0"/>
        </a:p>
      </dgm:t>
    </dgm:pt>
    <dgm:pt modelId="{28BB005E-F82B-446C-ADD8-1D215F4C680A}" type="parTrans" cxnId="{ED498757-3475-455A-9E6D-E9D5BDFEACB9}">
      <dgm:prSet/>
      <dgm:spPr/>
      <dgm:t>
        <a:bodyPr/>
        <a:lstStyle/>
        <a:p>
          <a:endParaRPr lang="zh-CN" altLang="en-US"/>
        </a:p>
      </dgm:t>
    </dgm:pt>
    <dgm:pt modelId="{8CAA5B3A-2941-40EB-B31A-E7CFC0C0D02C}" type="sibTrans" cxnId="{ED498757-3475-455A-9E6D-E9D5BDFEACB9}">
      <dgm:prSet/>
      <dgm:spPr/>
      <dgm:t>
        <a:bodyPr/>
        <a:lstStyle/>
        <a:p>
          <a:endParaRPr lang="zh-CN" altLang="en-US"/>
        </a:p>
      </dgm:t>
    </dgm:pt>
    <dgm:pt modelId="{6831FE23-EEE1-40A8-8AAB-2CE48DE7BFB5}">
      <dgm:prSet/>
      <dgm:spPr/>
      <dgm:t>
        <a:bodyPr/>
        <a:lstStyle/>
        <a:p>
          <a:r>
            <a:rPr lang="zh-CN" altLang="en-US" dirty="0" smtClean="0"/>
            <a:t>形式多样</a:t>
          </a:r>
          <a:endParaRPr lang="en-US" altLang="zh-CN" dirty="0" smtClean="0"/>
        </a:p>
        <a:p>
          <a:r>
            <a:rPr lang="zh-CN" altLang="en-US" dirty="0" smtClean="0"/>
            <a:t>深入人心</a:t>
          </a:r>
          <a:endParaRPr lang="zh-CN" altLang="en-US" dirty="0"/>
        </a:p>
      </dgm:t>
    </dgm:pt>
    <dgm:pt modelId="{8C562424-370B-4FA8-A647-E7C1159B9C1B}" type="parTrans" cxnId="{39181964-3B3D-4A47-8BEB-4FA36BE9B291}">
      <dgm:prSet/>
      <dgm:spPr/>
      <dgm:t>
        <a:bodyPr/>
        <a:lstStyle/>
        <a:p>
          <a:endParaRPr lang="zh-CN" altLang="en-US"/>
        </a:p>
      </dgm:t>
    </dgm:pt>
    <dgm:pt modelId="{280C879A-6AAD-47BE-8CE8-A5839447ED60}" type="sibTrans" cxnId="{39181964-3B3D-4A47-8BEB-4FA36BE9B291}">
      <dgm:prSet/>
      <dgm:spPr/>
      <dgm:t>
        <a:bodyPr/>
        <a:lstStyle/>
        <a:p>
          <a:endParaRPr lang="zh-CN" altLang="en-US"/>
        </a:p>
      </dgm:t>
    </dgm:pt>
    <dgm:pt modelId="{79E70988-5428-4995-9532-75B45B2784B6}" type="pres">
      <dgm:prSet presAssocID="{A5EE3D25-9193-4CF3-8D92-F5B11F2C00D8}" presName="cycle" presStyleCnt="0">
        <dgm:presLayoutVars>
          <dgm:dir/>
          <dgm:resizeHandles val="exact"/>
        </dgm:presLayoutVars>
      </dgm:prSet>
      <dgm:spPr/>
    </dgm:pt>
    <dgm:pt modelId="{F6720080-EC26-4E68-ABA0-AAB8A5C8B416}" type="pres">
      <dgm:prSet presAssocID="{596B561E-17F4-4161-A982-D33255E45A1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D0F6DA-0B17-4F8A-A62F-C993898D4F4F}" type="pres">
      <dgm:prSet presAssocID="{596B561E-17F4-4161-A982-D33255E45A13}" presName="spNode" presStyleCnt="0"/>
      <dgm:spPr/>
    </dgm:pt>
    <dgm:pt modelId="{DEE9C41B-A1BA-4148-B76D-10642825BB8D}" type="pres">
      <dgm:prSet presAssocID="{1BBB9607-E151-4CDB-B2F8-33D2BF1DADF9}" presName="sibTrans" presStyleLbl="sibTrans1D1" presStyleIdx="0" presStyleCnt="6"/>
      <dgm:spPr/>
    </dgm:pt>
    <dgm:pt modelId="{CE905967-762F-4DED-BF93-589BC07C733E}" type="pres">
      <dgm:prSet presAssocID="{84FAF45A-49DF-44FF-98D3-B58044E537FA}" presName="node" presStyleLbl="node1" presStyleIdx="1" presStyleCnt="6">
        <dgm:presLayoutVars>
          <dgm:bulletEnabled val="1"/>
        </dgm:presLayoutVars>
      </dgm:prSet>
      <dgm:spPr/>
    </dgm:pt>
    <dgm:pt modelId="{50198A12-6ADD-4A3A-A791-EF58D7D40B54}" type="pres">
      <dgm:prSet presAssocID="{84FAF45A-49DF-44FF-98D3-B58044E537FA}" presName="spNode" presStyleCnt="0"/>
      <dgm:spPr/>
    </dgm:pt>
    <dgm:pt modelId="{0EB692AC-3D92-4732-8694-647B41A71B8A}" type="pres">
      <dgm:prSet presAssocID="{0C17E022-2C72-4640-BB2F-48FB9D5EF9E8}" presName="sibTrans" presStyleLbl="sibTrans1D1" presStyleIdx="1" presStyleCnt="6"/>
      <dgm:spPr/>
    </dgm:pt>
    <dgm:pt modelId="{0739F047-36DF-4185-945C-17FE4FFBB9C6}" type="pres">
      <dgm:prSet presAssocID="{101E8E87-8D4D-4A4F-AB97-75A71D9CC848}" presName="node" presStyleLbl="node1" presStyleIdx="2" presStyleCnt="6">
        <dgm:presLayoutVars>
          <dgm:bulletEnabled val="1"/>
        </dgm:presLayoutVars>
      </dgm:prSet>
      <dgm:spPr/>
    </dgm:pt>
    <dgm:pt modelId="{0818A9DE-3F09-4271-80F1-C22DD1A1AFDC}" type="pres">
      <dgm:prSet presAssocID="{101E8E87-8D4D-4A4F-AB97-75A71D9CC848}" presName="spNode" presStyleCnt="0"/>
      <dgm:spPr/>
    </dgm:pt>
    <dgm:pt modelId="{735C0EB5-88C9-47E8-831C-80A1A7421B09}" type="pres">
      <dgm:prSet presAssocID="{594DB876-6DEA-4581-BFC2-537DB89F9F96}" presName="sibTrans" presStyleLbl="sibTrans1D1" presStyleIdx="2" presStyleCnt="6"/>
      <dgm:spPr/>
    </dgm:pt>
    <dgm:pt modelId="{7A775273-0A5C-4E43-855D-F265CA210E5B}" type="pres">
      <dgm:prSet presAssocID="{4B82698C-9A36-49A5-8D05-2EE4309050A6}" presName="node" presStyleLbl="node1" presStyleIdx="3" presStyleCnt="6">
        <dgm:presLayoutVars>
          <dgm:bulletEnabled val="1"/>
        </dgm:presLayoutVars>
      </dgm:prSet>
      <dgm:spPr/>
    </dgm:pt>
    <dgm:pt modelId="{44295D43-F626-4AAD-8679-49889A954768}" type="pres">
      <dgm:prSet presAssocID="{4B82698C-9A36-49A5-8D05-2EE4309050A6}" presName="spNode" presStyleCnt="0"/>
      <dgm:spPr/>
    </dgm:pt>
    <dgm:pt modelId="{75D40AEC-0DED-435F-825F-A65FFBDA358B}" type="pres">
      <dgm:prSet presAssocID="{658A1D4D-628B-4856-938B-A571CEC9BC1A}" presName="sibTrans" presStyleLbl="sibTrans1D1" presStyleIdx="3" presStyleCnt="6"/>
      <dgm:spPr/>
    </dgm:pt>
    <dgm:pt modelId="{540626E2-BB45-4642-ACE1-3524F6BC844B}" type="pres">
      <dgm:prSet presAssocID="{6831FE23-EEE1-40A8-8AAB-2CE48DE7BFB5}" presName="node" presStyleLbl="node1" presStyleIdx="4" presStyleCnt="6">
        <dgm:presLayoutVars>
          <dgm:bulletEnabled val="1"/>
        </dgm:presLayoutVars>
      </dgm:prSet>
      <dgm:spPr/>
    </dgm:pt>
    <dgm:pt modelId="{97116FC5-B971-4836-94FA-236E330D600E}" type="pres">
      <dgm:prSet presAssocID="{6831FE23-EEE1-40A8-8AAB-2CE48DE7BFB5}" presName="spNode" presStyleCnt="0"/>
      <dgm:spPr/>
    </dgm:pt>
    <dgm:pt modelId="{548891FD-EA30-42B7-8CFC-D86F5B92850F}" type="pres">
      <dgm:prSet presAssocID="{280C879A-6AAD-47BE-8CE8-A5839447ED60}" presName="sibTrans" presStyleLbl="sibTrans1D1" presStyleIdx="4" presStyleCnt="6"/>
      <dgm:spPr/>
    </dgm:pt>
    <dgm:pt modelId="{9FE4834B-B7C5-47B1-BAF1-17F3BD7DE4CC}" type="pres">
      <dgm:prSet presAssocID="{99C41FDD-0F73-4E06-8FCF-E438E0A11BCB}" presName="node" presStyleLbl="node1" presStyleIdx="5" presStyleCnt="6">
        <dgm:presLayoutVars>
          <dgm:bulletEnabled val="1"/>
        </dgm:presLayoutVars>
      </dgm:prSet>
      <dgm:spPr/>
    </dgm:pt>
    <dgm:pt modelId="{43E9EAEF-A027-4F60-8A1D-84C8E62E8B09}" type="pres">
      <dgm:prSet presAssocID="{99C41FDD-0F73-4E06-8FCF-E438E0A11BCB}" presName="spNode" presStyleCnt="0"/>
      <dgm:spPr/>
    </dgm:pt>
    <dgm:pt modelId="{643C016A-7D48-4EB1-A2D1-6AC848F65620}" type="pres">
      <dgm:prSet presAssocID="{8CAA5B3A-2941-40EB-B31A-E7CFC0C0D02C}" presName="sibTrans" presStyleLbl="sibTrans1D1" presStyleIdx="5" presStyleCnt="6"/>
      <dgm:spPr/>
    </dgm:pt>
  </dgm:ptLst>
  <dgm:cxnLst>
    <dgm:cxn modelId="{51FB8C7A-D705-4234-9643-74FEF862F05A}" type="presOf" srcId="{0C17E022-2C72-4640-BB2F-48FB9D5EF9E8}" destId="{0EB692AC-3D92-4732-8694-647B41A71B8A}" srcOrd="0" destOrd="0" presId="urn:microsoft.com/office/officeart/2005/8/layout/cycle6"/>
    <dgm:cxn modelId="{7901F15D-5217-4782-B5D3-7789BAD0A668}" type="presOf" srcId="{6831FE23-EEE1-40A8-8AAB-2CE48DE7BFB5}" destId="{540626E2-BB45-4642-ACE1-3524F6BC844B}" srcOrd="0" destOrd="0" presId="urn:microsoft.com/office/officeart/2005/8/layout/cycle6"/>
    <dgm:cxn modelId="{B5B189F6-192D-4061-A3A6-1970CE4C490E}" type="presOf" srcId="{99C41FDD-0F73-4E06-8FCF-E438E0A11BCB}" destId="{9FE4834B-B7C5-47B1-BAF1-17F3BD7DE4CC}" srcOrd="0" destOrd="0" presId="urn:microsoft.com/office/officeart/2005/8/layout/cycle6"/>
    <dgm:cxn modelId="{39181964-3B3D-4A47-8BEB-4FA36BE9B291}" srcId="{A5EE3D25-9193-4CF3-8D92-F5B11F2C00D8}" destId="{6831FE23-EEE1-40A8-8AAB-2CE48DE7BFB5}" srcOrd="4" destOrd="0" parTransId="{8C562424-370B-4FA8-A647-E7C1159B9C1B}" sibTransId="{280C879A-6AAD-47BE-8CE8-A5839447ED60}"/>
    <dgm:cxn modelId="{4CE25C31-B32C-489B-A934-10B15EEF7937}" type="presOf" srcId="{594DB876-6DEA-4581-BFC2-537DB89F9F96}" destId="{735C0EB5-88C9-47E8-831C-80A1A7421B09}" srcOrd="0" destOrd="0" presId="urn:microsoft.com/office/officeart/2005/8/layout/cycle6"/>
    <dgm:cxn modelId="{834DEB4C-0239-4846-ACCA-2E5AE0481802}" type="presOf" srcId="{596B561E-17F4-4161-A982-D33255E45A13}" destId="{F6720080-EC26-4E68-ABA0-AAB8A5C8B416}" srcOrd="0" destOrd="0" presId="urn:microsoft.com/office/officeart/2005/8/layout/cycle6"/>
    <dgm:cxn modelId="{DF8B272E-6A96-4FB9-AA47-56513C5F968E}" type="presOf" srcId="{280C879A-6AAD-47BE-8CE8-A5839447ED60}" destId="{548891FD-EA30-42B7-8CFC-D86F5B92850F}" srcOrd="0" destOrd="0" presId="urn:microsoft.com/office/officeart/2005/8/layout/cycle6"/>
    <dgm:cxn modelId="{ED498757-3475-455A-9E6D-E9D5BDFEACB9}" srcId="{A5EE3D25-9193-4CF3-8D92-F5B11F2C00D8}" destId="{99C41FDD-0F73-4E06-8FCF-E438E0A11BCB}" srcOrd="5" destOrd="0" parTransId="{28BB005E-F82B-446C-ADD8-1D215F4C680A}" sibTransId="{8CAA5B3A-2941-40EB-B31A-E7CFC0C0D02C}"/>
    <dgm:cxn modelId="{85C59F91-82EF-453B-935D-7227DD021DF5}" type="presOf" srcId="{A5EE3D25-9193-4CF3-8D92-F5B11F2C00D8}" destId="{79E70988-5428-4995-9532-75B45B2784B6}" srcOrd="0" destOrd="0" presId="urn:microsoft.com/office/officeart/2005/8/layout/cycle6"/>
    <dgm:cxn modelId="{289FBB4B-EBC7-4DBA-9932-4E5693ED55F1}" type="presOf" srcId="{84FAF45A-49DF-44FF-98D3-B58044E537FA}" destId="{CE905967-762F-4DED-BF93-589BC07C733E}" srcOrd="0" destOrd="0" presId="urn:microsoft.com/office/officeart/2005/8/layout/cycle6"/>
    <dgm:cxn modelId="{9D2591A3-17AD-4789-A2A3-1A6A43F23E1A}" srcId="{A5EE3D25-9193-4CF3-8D92-F5B11F2C00D8}" destId="{596B561E-17F4-4161-A982-D33255E45A13}" srcOrd="0" destOrd="0" parTransId="{B1679BCF-A37C-4AAB-8D7A-2CAE3C77446B}" sibTransId="{1BBB9607-E151-4CDB-B2F8-33D2BF1DADF9}"/>
    <dgm:cxn modelId="{7F63F48A-747D-4C02-9770-5C82A2BE4384}" type="presOf" srcId="{8CAA5B3A-2941-40EB-B31A-E7CFC0C0D02C}" destId="{643C016A-7D48-4EB1-A2D1-6AC848F65620}" srcOrd="0" destOrd="0" presId="urn:microsoft.com/office/officeart/2005/8/layout/cycle6"/>
    <dgm:cxn modelId="{DDBCEFC6-588C-40CB-A86A-971C5A7529E8}" srcId="{A5EE3D25-9193-4CF3-8D92-F5B11F2C00D8}" destId="{4B82698C-9A36-49A5-8D05-2EE4309050A6}" srcOrd="3" destOrd="0" parTransId="{E7FAED0B-196A-45C2-8A8E-1F5031E6E5CD}" sibTransId="{658A1D4D-628B-4856-938B-A571CEC9BC1A}"/>
    <dgm:cxn modelId="{E0421D2A-101F-4EAA-9961-6E41333FBD9E}" type="presOf" srcId="{1BBB9607-E151-4CDB-B2F8-33D2BF1DADF9}" destId="{DEE9C41B-A1BA-4148-B76D-10642825BB8D}" srcOrd="0" destOrd="0" presId="urn:microsoft.com/office/officeart/2005/8/layout/cycle6"/>
    <dgm:cxn modelId="{3DDCF56F-8562-473E-9B32-624954988906}" type="presOf" srcId="{4B82698C-9A36-49A5-8D05-2EE4309050A6}" destId="{7A775273-0A5C-4E43-855D-F265CA210E5B}" srcOrd="0" destOrd="0" presId="urn:microsoft.com/office/officeart/2005/8/layout/cycle6"/>
    <dgm:cxn modelId="{5D7526F2-0893-4FA7-B0DD-71AA20DE1C69}" srcId="{A5EE3D25-9193-4CF3-8D92-F5B11F2C00D8}" destId="{101E8E87-8D4D-4A4F-AB97-75A71D9CC848}" srcOrd="2" destOrd="0" parTransId="{A1D6C089-5EC0-4053-BD65-394F3923C80D}" sibTransId="{594DB876-6DEA-4581-BFC2-537DB89F9F96}"/>
    <dgm:cxn modelId="{8A95EBA8-14CA-4E21-9C12-ECE0A5120035}" type="presOf" srcId="{658A1D4D-628B-4856-938B-A571CEC9BC1A}" destId="{75D40AEC-0DED-435F-825F-A65FFBDA358B}" srcOrd="0" destOrd="0" presId="urn:microsoft.com/office/officeart/2005/8/layout/cycle6"/>
    <dgm:cxn modelId="{1610C583-3F16-4B97-A155-D4A3EBA59DFE}" srcId="{A5EE3D25-9193-4CF3-8D92-F5B11F2C00D8}" destId="{84FAF45A-49DF-44FF-98D3-B58044E537FA}" srcOrd="1" destOrd="0" parTransId="{AB7240FE-C783-4740-8FE3-6B496534728F}" sibTransId="{0C17E022-2C72-4640-BB2F-48FB9D5EF9E8}"/>
    <dgm:cxn modelId="{35DABE69-C57D-4FB7-B400-ECAD060AA4F0}" type="presOf" srcId="{101E8E87-8D4D-4A4F-AB97-75A71D9CC848}" destId="{0739F047-36DF-4185-945C-17FE4FFBB9C6}" srcOrd="0" destOrd="0" presId="urn:microsoft.com/office/officeart/2005/8/layout/cycle6"/>
    <dgm:cxn modelId="{1A14E3F6-7E1D-4CFF-8B84-5DFDDFE5EA55}" type="presParOf" srcId="{79E70988-5428-4995-9532-75B45B2784B6}" destId="{F6720080-EC26-4E68-ABA0-AAB8A5C8B416}" srcOrd="0" destOrd="0" presId="urn:microsoft.com/office/officeart/2005/8/layout/cycle6"/>
    <dgm:cxn modelId="{59942AFB-6E14-427A-A18C-321ABD5C61CD}" type="presParOf" srcId="{79E70988-5428-4995-9532-75B45B2784B6}" destId="{B2D0F6DA-0B17-4F8A-A62F-C993898D4F4F}" srcOrd="1" destOrd="0" presId="urn:microsoft.com/office/officeart/2005/8/layout/cycle6"/>
    <dgm:cxn modelId="{C87892B4-F0A6-460E-9915-6A4D5F4DAF20}" type="presParOf" srcId="{79E70988-5428-4995-9532-75B45B2784B6}" destId="{DEE9C41B-A1BA-4148-B76D-10642825BB8D}" srcOrd="2" destOrd="0" presId="urn:microsoft.com/office/officeart/2005/8/layout/cycle6"/>
    <dgm:cxn modelId="{F2E642FF-EBCA-4827-865E-7B7E7AB66EED}" type="presParOf" srcId="{79E70988-5428-4995-9532-75B45B2784B6}" destId="{CE905967-762F-4DED-BF93-589BC07C733E}" srcOrd="3" destOrd="0" presId="urn:microsoft.com/office/officeart/2005/8/layout/cycle6"/>
    <dgm:cxn modelId="{CDB09749-1EEE-4BDB-BF77-96EF6574E0E4}" type="presParOf" srcId="{79E70988-5428-4995-9532-75B45B2784B6}" destId="{50198A12-6ADD-4A3A-A791-EF58D7D40B54}" srcOrd="4" destOrd="0" presId="urn:microsoft.com/office/officeart/2005/8/layout/cycle6"/>
    <dgm:cxn modelId="{06A1B4B7-CFFD-491D-A1FD-A0BBF33637EF}" type="presParOf" srcId="{79E70988-5428-4995-9532-75B45B2784B6}" destId="{0EB692AC-3D92-4732-8694-647B41A71B8A}" srcOrd="5" destOrd="0" presId="urn:microsoft.com/office/officeart/2005/8/layout/cycle6"/>
    <dgm:cxn modelId="{01E4181E-59E5-4F3B-BEBC-C8F87123D331}" type="presParOf" srcId="{79E70988-5428-4995-9532-75B45B2784B6}" destId="{0739F047-36DF-4185-945C-17FE4FFBB9C6}" srcOrd="6" destOrd="0" presId="urn:microsoft.com/office/officeart/2005/8/layout/cycle6"/>
    <dgm:cxn modelId="{F4B60E91-A02D-4EBD-8A8D-60E3F0D4204B}" type="presParOf" srcId="{79E70988-5428-4995-9532-75B45B2784B6}" destId="{0818A9DE-3F09-4271-80F1-C22DD1A1AFDC}" srcOrd="7" destOrd="0" presId="urn:microsoft.com/office/officeart/2005/8/layout/cycle6"/>
    <dgm:cxn modelId="{267EFA57-C021-408F-A832-A6954AC3FDB7}" type="presParOf" srcId="{79E70988-5428-4995-9532-75B45B2784B6}" destId="{735C0EB5-88C9-47E8-831C-80A1A7421B09}" srcOrd="8" destOrd="0" presId="urn:microsoft.com/office/officeart/2005/8/layout/cycle6"/>
    <dgm:cxn modelId="{A3FE50D7-E7B6-44B9-BB44-D06B64C3757A}" type="presParOf" srcId="{79E70988-5428-4995-9532-75B45B2784B6}" destId="{7A775273-0A5C-4E43-855D-F265CA210E5B}" srcOrd="9" destOrd="0" presId="urn:microsoft.com/office/officeart/2005/8/layout/cycle6"/>
    <dgm:cxn modelId="{4E3FBF2F-3205-4074-9F9C-4B41FAADA5B7}" type="presParOf" srcId="{79E70988-5428-4995-9532-75B45B2784B6}" destId="{44295D43-F626-4AAD-8679-49889A954768}" srcOrd="10" destOrd="0" presId="urn:microsoft.com/office/officeart/2005/8/layout/cycle6"/>
    <dgm:cxn modelId="{99412588-266B-4A01-B813-6885C1CBFFCA}" type="presParOf" srcId="{79E70988-5428-4995-9532-75B45B2784B6}" destId="{75D40AEC-0DED-435F-825F-A65FFBDA358B}" srcOrd="11" destOrd="0" presId="urn:microsoft.com/office/officeart/2005/8/layout/cycle6"/>
    <dgm:cxn modelId="{7A365F7E-1307-4579-9D54-363B6760AE01}" type="presParOf" srcId="{79E70988-5428-4995-9532-75B45B2784B6}" destId="{540626E2-BB45-4642-ACE1-3524F6BC844B}" srcOrd="12" destOrd="0" presId="urn:microsoft.com/office/officeart/2005/8/layout/cycle6"/>
    <dgm:cxn modelId="{A64AD701-4096-4874-84AF-4278AAABA2F6}" type="presParOf" srcId="{79E70988-5428-4995-9532-75B45B2784B6}" destId="{97116FC5-B971-4836-94FA-236E330D600E}" srcOrd="13" destOrd="0" presId="urn:microsoft.com/office/officeart/2005/8/layout/cycle6"/>
    <dgm:cxn modelId="{ABA1D990-AB1C-4FAA-9C09-004EB22C2628}" type="presParOf" srcId="{79E70988-5428-4995-9532-75B45B2784B6}" destId="{548891FD-EA30-42B7-8CFC-D86F5B92850F}" srcOrd="14" destOrd="0" presId="urn:microsoft.com/office/officeart/2005/8/layout/cycle6"/>
    <dgm:cxn modelId="{BA19F399-C2FA-41EB-94AC-07D0DBC161D6}" type="presParOf" srcId="{79E70988-5428-4995-9532-75B45B2784B6}" destId="{9FE4834B-B7C5-47B1-BAF1-17F3BD7DE4CC}" srcOrd="15" destOrd="0" presId="urn:microsoft.com/office/officeart/2005/8/layout/cycle6"/>
    <dgm:cxn modelId="{B9C11AFB-F7F1-47C7-AEE3-42BBB2D47A7F}" type="presParOf" srcId="{79E70988-5428-4995-9532-75B45B2784B6}" destId="{43E9EAEF-A027-4F60-8A1D-84C8E62E8B09}" srcOrd="16" destOrd="0" presId="urn:microsoft.com/office/officeart/2005/8/layout/cycle6"/>
    <dgm:cxn modelId="{43A530B8-0F85-439E-B2BA-936BDB0B71CE}" type="presParOf" srcId="{79E70988-5428-4995-9532-75B45B2784B6}" destId="{643C016A-7D48-4EB1-A2D1-6AC848F65620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578E8E-8D0D-4DF6-9C2C-E4056C6CD59D}">
      <dsp:nvSpPr>
        <dsp:cNvPr id="0" name=""/>
        <dsp:cNvSpPr/>
      </dsp:nvSpPr>
      <dsp:spPr>
        <a:xfrm>
          <a:off x="0" y="431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C8091C-CB6F-49D3-BA90-884F6F0A5073}">
      <dsp:nvSpPr>
        <dsp:cNvPr id="0" name=""/>
        <dsp:cNvSpPr/>
      </dsp:nvSpPr>
      <dsp:spPr>
        <a:xfrm>
          <a:off x="411480" y="62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500" b="1" kern="1200" dirty="0" smtClean="0">
              <a:hlinkClick xmlns:r="http://schemas.openxmlformats.org/officeDocument/2006/relationships" r:id="" action="ppaction://hlinksldjump"/>
            </a:rPr>
            <a:t>小企业会计准则的颁布意义</a:t>
          </a:r>
          <a:endParaRPr lang="zh-CN" sz="2500" kern="1200" dirty="0"/>
        </a:p>
      </dsp:txBody>
      <dsp:txXfrm>
        <a:off x="447506" y="98507"/>
        <a:ext cx="5688668" cy="665948"/>
      </dsp:txXfrm>
    </dsp:sp>
    <dsp:sp modelId="{9C511E20-9F48-489B-9AE8-F77591C063F2}">
      <dsp:nvSpPr>
        <dsp:cNvPr id="0" name=""/>
        <dsp:cNvSpPr/>
      </dsp:nvSpPr>
      <dsp:spPr>
        <a:xfrm>
          <a:off x="0" y="1565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9A66910-7AC2-44BA-BA4D-3D631CBB2544}">
      <dsp:nvSpPr>
        <dsp:cNvPr id="0" name=""/>
        <dsp:cNvSpPr/>
      </dsp:nvSpPr>
      <dsp:spPr>
        <a:xfrm>
          <a:off x="411480" y="1196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500" b="1" kern="1200" dirty="0" smtClean="0">
              <a:hlinkClick xmlns:r="http://schemas.openxmlformats.org/officeDocument/2006/relationships" r:id="" action="ppaction://hlinksldjump"/>
            </a:rPr>
            <a:t>小企业会计准则的制定过程</a:t>
          </a:r>
          <a:endParaRPr lang="zh-CN" sz="2500" kern="1200" dirty="0"/>
        </a:p>
      </dsp:txBody>
      <dsp:txXfrm>
        <a:off x="447506" y="1232507"/>
        <a:ext cx="5688668" cy="665948"/>
      </dsp:txXfrm>
    </dsp:sp>
    <dsp:sp modelId="{9816CE4E-9781-427F-A42D-86F6282B50C5}">
      <dsp:nvSpPr>
        <dsp:cNvPr id="0" name=""/>
        <dsp:cNvSpPr/>
      </dsp:nvSpPr>
      <dsp:spPr>
        <a:xfrm>
          <a:off x="0" y="2699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F90E3E-1DA8-45B6-9473-06CD4CB2FA99}">
      <dsp:nvSpPr>
        <dsp:cNvPr id="0" name=""/>
        <dsp:cNvSpPr/>
      </dsp:nvSpPr>
      <dsp:spPr>
        <a:xfrm>
          <a:off x="411480" y="2330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500" b="1" kern="1200" dirty="0" smtClean="0">
              <a:hlinkClick xmlns:r="http://schemas.openxmlformats.org/officeDocument/2006/relationships" r:id="" action="ppaction://hlinksldjump"/>
            </a:rPr>
            <a:t>小企业会计准则的主要内容</a:t>
          </a:r>
          <a:endParaRPr lang="zh-CN" sz="2500" kern="1200" dirty="0"/>
        </a:p>
      </dsp:txBody>
      <dsp:txXfrm>
        <a:off x="447506" y="2366507"/>
        <a:ext cx="5688668" cy="665948"/>
      </dsp:txXfrm>
    </dsp:sp>
    <dsp:sp modelId="{C88F0075-620B-4A2E-BE4E-B2E22D03F1C5}">
      <dsp:nvSpPr>
        <dsp:cNvPr id="0" name=""/>
        <dsp:cNvSpPr/>
      </dsp:nvSpPr>
      <dsp:spPr>
        <a:xfrm>
          <a:off x="0" y="3833481"/>
          <a:ext cx="82296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015E13-1AC5-4264-A31F-658087CE03E0}">
      <dsp:nvSpPr>
        <dsp:cNvPr id="0" name=""/>
        <dsp:cNvSpPr/>
      </dsp:nvSpPr>
      <dsp:spPr>
        <a:xfrm>
          <a:off x="411480" y="3464481"/>
          <a:ext cx="5760720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sz="2500" b="1" kern="1200" dirty="0" smtClean="0">
              <a:hlinkClick xmlns:r="http://schemas.openxmlformats.org/officeDocument/2006/relationships" r:id="" action="ppaction://hlinksldjump"/>
            </a:rPr>
            <a:t>小企业会计准则的贯彻实施</a:t>
          </a:r>
          <a:endParaRPr lang="zh-CN" sz="2500" kern="1200" dirty="0"/>
        </a:p>
      </dsp:txBody>
      <dsp:txXfrm>
        <a:off x="447506" y="3500507"/>
        <a:ext cx="5688668" cy="665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720080-EC26-4E68-ABA0-AAB8A5C8B416}">
      <dsp:nvSpPr>
        <dsp:cNvPr id="0" name=""/>
        <dsp:cNvSpPr/>
      </dsp:nvSpPr>
      <dsp:spPr>
        <a:xfrm>
          <a:off x="1625625" y="227220"/>
          <a:ext cx="1223589" cy="795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制定方案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层层培训</a:t>
          </a:r>
          <a:endParaRPr lang="zh-CN" altLang="en-US" sz="1600" kern="1200" dirty="0"/>
        </a:p>
      </dsp:txBody>
      <dsp:txXfrm>
        <a:off x="1664450" y="266045"/>
        <a:ext cx="1145939" cy="717682"/>
      </dsp:txXfrm>
    </dsp:sp>
    <dsp:sp modelId="{DEE9C41B-A1BA-4148-B76D-10642825BB8D}">
      <dsp:nvSpPr>
        <dsp:cNvPr id="0" name=""/>
        <dsp:cNvSpPr/>
      </dsp:nvSpPr>
      <dsp:spPr>
        <a:xfrm>
          <a:off x="361597" y="624886"/>
          <a:ext cx="3751645" cy="3751645"/>
        </a:xfrm>
        <a:custGeom>
          <a:avLst/>
          <a:gdLst/>
          <a:ahLst/>
          <a:cxnLst/>
          <a:rect l="0" t="0" r="0" b="0"/>
          <a:pathLst>
            <a:path>
              <a:moveTo>
                <a:pt x="2495458" y="105296"/>
              </a:moveTo>
              <a:arcTo wR="1875822" hR="1875822" stAng="17357320" swAng="150361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905967-762F-4DED-BF93-589BC07C733E}">
      <dsp:nvSpPr>
        <dsp:cNvPr id="0" name=""/>
        <dsp:cNvSpPr/>
      </dsp:nvSpPr>
      <dsp:spPr>
        <a:xfrm>
          <a:off x="3250135" y="1165131"/>
          <a:ext cx="1223589" cy="795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部门协作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扩大影响</a:t>
          </a:r>
          <a:endParaRPr lang="zh-CN" altLang="en-US" sz="1600" kern="1200" dirty="0"/>
        </a:p>
      </dsp:txBody>
      <dsp:txXfrm>
        <a:off x="3288960" y="1203956"/>
        <a:ext cx="1145939" cy="717682"/>
      </dsp:txXfrm>
    </dsp:sp>
    <dsp:sp modelId="{0EB692AC-3D92-4732-8694-647B41A71B8A}">
      <dsp:nvSpPr>
        <dsp:cNvPr id="0" name=""/>
        <dsp:cNvSpPr/>
      </dsp:nvSpPr>
      <dsp:spPr>
        <a:xfrm>
          <a:off x="361597" y="624886"/>
          <a:ext cx="3751645" cy="3751645"/>
        </a:xfrm>
        <a:custGeom>
          <a:avLst/>
          <a:gdLst/>
          <a:ahLst/>
          <a:cxnLst/>
          <a:rect l="0" t="0" r="0" b="0"/>
          <a:pathLst>
            <a:path>
              <a:moveTo>
                <a:pt x="3675246" y="1345933"/>
              </a:moveTo>
              <a:arcTo wR="1875822" hR="1875822" stAng="20615491" swAng="196901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39F047-36DF-4185-945C-17FE4FFBB9C6}">
      <dsp:nvSpPr>
        <dsp:cNvPr id="0" name=""/>
        <dsp:cNvSpPr/>
      </dsp:nvSpPr>
      <dsp:spPr>
        <a:xfrm>
          <a:off x="3250135" y="3040954"/>
          <a:ext cx="1223589" cy="795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交互培训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深化提高</a:t>
          </a:r>
          <a:endParaRPr lang="zh-CN" altLang="en-US" sz="1600" kern="1200" dirty="0"/>
        </a:p>
      </dsp:txBody>
      <dsp:txXfrm>
        <a:off x="3288960" y="3079779"/>
        <a:ext cx="1145939" cy="717682"/>
      </dsp:txXfrm>
    </dsp:sp>
    <dsp:sp modelId="{735C0EB5-88C9-47E8-831C-80A1A7421B09}">
      <dsp:nvSpPr>
        <dsp:cNvPr id="0" name=""/>
        <dsp:cNvSpPr/>
      </dsp:nvSpPr>
      <dsp:spPr>
        <a:xfrm>
          <a:off x="361597" y="624886"/>
          <a:ext cx="3751645" cy="3751645"/>
        </a:xfrm>
        <a:custGeom>
          <a:avLst/>
          <a:gdLst/>
          <a:ahLst/>
          <a:cxnLst/>
          <a:rect l="0" t="0" r="0" b="0"/>
          <a:pathLst>
            <a:path>
              <a:moveTo>
                <a:pt x="3187071" y="3217216"/>
              </a:moveTo>
              <a:arcTo wR="1875822" hR="1875822" stAng="2739065" swAng="150361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775273-0A5C-4E43-855D-F265CA210E5B}">
      <dsp:nvSpPr>
        <dsp:cNvPr id="0" name=""/>
        <dsp:cNvSpPr/>
      </dsp:nvSpPr>
      <dsp:spPr>
        <a:xfrm>
          <a:off x="1625625" y="3978865"/>
          <a:ext cx="1223589" cy="795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统编教材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方便学习</a:t>
          </a:r>
          <a:endParaRPr lang="zh-CN" altLang="en-US" sz="1600" kern="1200" dirty="0"/>
        </a:p>
      </dsp:txBody>
      <dsp:txXfrm>
        <a:off x="1664450" y="4017690"/>
        <a:ext cx="1145939" cy="717682"/>
      </dsp:txXfrm>
    </dsp:sp>
    <dsp:sp modelId="{75D40AEC-0DED-435F-825F-A65FFBDA358B}">
      <dsp:nvSpPr>
        <dsp:cNvPr id="0" name=""/>
        <dsp:cNvSpPr/>
      </dsp:nvSpPr>
      <dsp:spPr>
        <a:xfrm>
          <a:off x="361597" y="624886"/>
          <a:ext cx="3751645" cy="3751645"/>
        </a:xfrm>
        <a:custGeom>
          <a:avLst/>
          <a:gdLst/>
          <a:ahLst/>
          <a:cxnLst/>
          <a:rect l="0" t="0" r="0" b="0"/>
          <a:pathLst>
            <a:path>
              <a:moveTo>
                <a:pt x="1256186" y="3646348"/>
              </a:moveTo>
              <a:arcTo wR="1875822" hR="1875822" stAng="6557320" swAng="150361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0626E2-BB45-4642-ACE1-3524F6BC844B}">
      <dsp:nvSpPr>
        <dsp:cNvPr id="0" name=""/>
        <dsp:cNvSpPr/>
      </dsp:nvSpPr>
      <dsp:spPr>
        <a:xfrm>
          <a:off x="1115" y="3040954"/>
          <a:ext cx="1223589" cy="795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形式多样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深入人心</a:t>
          </a:r>
          <a:endParaRPr lang="zh-CN" altLang="en-US" sz="1600" kern="1200" dirty="0"/>
        </a:p>
      </dsp:txBody>
      <dsp:txXfrm>
        <a:off x="39940" y="3079779"/>
        <a:ext cx="1145939" cy="717682"/>
      </dsp:txXfrm>
    </dsp:sp>
    <dsp:sp modelId="{548891FD-EA30-42B7-8CFC-D86F5B92850F}">
      <dsp:nvSpPr>
        <dsp:cNvPr id="0" name=""/>
        <dsp:cNvSpPr/>
      </dsp:nvSpPr>
      <dsp:spPr>
        <a:xfrm>
          <a:off x="361597" y="624886"/>
          <a:ext cx="3751645" cy="3751645"/>
        </a:xfrm>
        <a:custGeom>
          <a:avLst/>
          <a:gdLst/>
          <a:ahLst/>
          <a:cxnLst/>
          <a:rect l="0" t="0" r="0" b="0"/>
          <a:pathLst>
            <a:path>
              <a:moveTo>
                <a:pt x="76398" y="2405711"/>
              </a:moveTo>
              <a:arcTo wR="1875822" hR="1875822" stAng="9815491" swAng="196901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E4834B-B7C5-47B1-BAF1-17F3BD7DE4CC}">
      <dsp:nvSpPr>
        <dsp:cNvPr id="0" name=""/>
        <dsp:cNvSpPr/>
      </dsp:nvSpPr>
      <dsp:spPr>
        <a:xfrm>
          <a:off x="1115" y="1165131"/>
          <a:ext cx="1223589" cy="7953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统筹规划</a:t>
          </a:r>
          <a:endParaRPr lang="en-US" altLang="zh-CN" sz="1600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kern="1200" dirty="0" smtClean="0"/>
            <a:t>确保质量</a:t>
          </a:r>
          <a:endParaRPr lang="zh-CN" altLang="en-US" sz="1600" kern="1200" dirty="0"/>
        </a:p>
      </dsp:txBody>
      <dsp:txXfrm>
        <a:off x="39940" y="1203956"/>
        <a:ext cx="1145939" cy="717682"/>
      </dsp:txXfrm>
    </dsp:sp>
    <dsp:sp modelId="{643C016A-7D48-4EB1-A2D1-6AC848F65620}">
      <dsp:nvSpPr>
        <dsp:cNvPr id="0" name=""/>
        <dsp:cNvSpPr/>
      </dsp:nvSpPr>
      <dsp:spPr>
        <a:xfrm>
          <a:off x="361597" y="624886"/>
          <a:ext cx="3751645" cy="3751645"/>
        </a:xfrm>
        <a:custGeom>
          <a:avLst/>
          <a:gdLst/>
          <a:ahLst/>
          <a:cxnLst/>
          <a:rect l="0" t="0" r="0" b="0"/>
          <a:pathLst>
            <a:path>
              <a:moveTo>
                <a:pt x="564573" y="534428"/>
              </a:moveTo>
              <a:arcTo wR="1875822" hR="1875822" stAng="13539065" swAng="1503615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3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标题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文本占位符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9" name="日期占位符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1" name="日期占位符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标题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25" name="文本占位符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8" name="内容占位符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直接连接符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标题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21" name="页脚占位符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直接连接符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4" name="内容占位符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25" name="日期占位符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29" name="页脚占位符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26" name="文本占位符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96686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1538286"/>
          </a:xfrm>
        </p:spPr>
        <p:txBody>
          <a:bodyPr anchor="b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73152" y="6400800"/>
            <a:ext cx="3200400" cy="283800"/>
          </a:xfrm>
        </p:spPr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5330952" y="6400800"/>
            <a:ext cx="3733800" cy="283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685800" y="3143248"/>
            <a:ext cx="77724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143248"/>
            <a:ext cx="7772400" cy="1362075"/>
          </a:xfrm>
        </p:spPr>
        <p:txBody>
          <a:bodyPr anchor="t"/>
          <a:lstStyle>
            <a:lvl1pPr algn="ctr">
              <a:defRPr sz="4000" b="0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1643061"/>
            <a:ext cx="77724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0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2pPr>
            <a:lvl3pPr marL="914400" indent="0">
              <a:buNone/>
              <a:defRPr sz="18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3pPr>
            <a:lvl4pPr marL="13716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4pPr>
            <a:lvl5pPr marL="1828800" indent="0">
              <a:buNone/>
              <a:defRPr sz="1600" b="1">
                <a:effectLst>
                  <a:outerShdw blurRad="50800" dist="25400" dir="5400000" algn="tl" rotWithShape="0">
                    <a:srgbClr val="000000">
                      <a:alpha val="43137"/>
                    </a:srgbClr>
                  </a:outerShdw>
                </a:effectLst>
              </a:defRPr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786050" y="1053546"/>
            <a:ext cx="59040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6050" y="228600"/>
            <a:ext cx="5900752" cy="842946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86050" y="1142984"/>
            <a:ext cx="5900750" cy="51435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42984"/>
            <a:ext cx="2257408" cy="5143536"/>
          </a:xfrm>
        </p:spPr>
        <p:txBody>
          <a:bodyPr anchor="ctr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6400800" cy="685800"/>
          </a:xfrm>
        </p:spPr>
        <p:txBody>
          <a:bodyPr anchor="ctr"/>
          <a:lstStyle>
            <a:lvl1pPr algn="l">
              <a:defRPr sz="2400" b="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701552" y="1143000"/>
            <a:ext cx="7223248" cy="3980172"/>
          </a:xfrm>
          <a:prstGeom prst="roundRect">
            <a:avLst>
              <a:gd name="adj" fmla="val 18278"/>
            </a:avLst>
          </a:prstGeom>
          <a:solidFill>
            <a:schemeClr val="accent1">
              <a:tint val="40000"/>
            </a:schemeClr>
          </a:solidFill>
          <a:ln w="50800" cap="rnd">
            <a:gradFill flip="none" rotWithShape="1">
              <a:gsLst>
                <a:gs pos="0">
                  <a:schemeClr val="accent1">
                    <a:shade val="50000"/>
                  </a:schemeClr>
                </a:gs>
                <a:gs pos="20000">
                  <a:schemeClr val="accent2">
                    <a:shade val="50000"/>
                  </a:schemeClr>
                </a:gs>
                <a:gs pos="40000">
                  <a:schemeClr val="accent3">
                    <a:shade val="50000"/>
                  </a:schemeClr>
                </a:gs>
                <a:gs pos="60000">
                  <a:schemeClr val="accent4">
                    <a:shade val="50000"/>
                  </a:schemeClr>
                </a:gs>
                <a:gs pos="80000">
                  <a:schemeClr val="accent5">
                    <a:shade val="50000"/>
                  </a:schemeClr>
                </a:gs>
                <a:gs pos="100000">
                  <a:schemeClr val="accent6">
                    <a:shade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round/>
          </a:ln>
          <a:effectLst>
            <a:outerShdw blurRad="50800" dist="38100" dir="5400000" algn="tl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62200" y="5410200"/>
            <a:ext cx="5657888" cy="804862"/>
          </a:xfrm>
        </p:spPr>
        <p:txBody>
          <a:bodyPr anchor="ctr"/>
          <a:lstStyle>
            <a:lvl1pPr marL="0" indent="0" algn="r">
              <a:buNone/>
              <a:defRPr sz="1200" b="0"/>
            </a:lvl1pPr>
            <a:lvl2pPr marL="457200" indent="0" algn="r">
              <a:buNone/>
              <a:defRPr sz="1200" b="0"/>
            </a:lvl2pPr>
            <a:lvl3pPr marL="914400" indent="0" algn="r">
              <a:buNone/>
              <a:defRPr sz="1200" b="0"/>
            </a:lvl3pPr>
            <a:lvl4pPr marL="1371600" indent="0" algn="r">
              <a:buNone/>
              <a:defRPr sz="1200" b="0"/>
            </a:lvl4pPr>
            <a:lvl5pPr marL="1828800" indent="0" algn="r">
              <a:buNone/>
              <a:defRPr sz="1200" b="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7200" y="1410736"/>
            <a:ext cx="8229600" cy="18000"/>
          </a:xfrm>
          <a:prstGeom prst="rect">
            <a:avLst/>
          </a:prstGeom>
          <a:gradFill>
            <a:gsLst>
              <a:gs pos="0">
                <a:schemeClr val="accent1">
                  <a:tint val="40000"/>
                  <a:alpha val="20000"/>
                </a:schemeClr>
              </a:gs>
              <a:gs pos="50000">
                <a:schemeClr val="accent1">
                  <a:alpha val="40000"/>
                </a:schemeClr>
              </a:gs>
              <a:gs pos="100000">
                <a:schemeClr val="accent1">
                  <a:tint val="40000"/>
                  <a:alpha val="5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011882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011882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492878"/>
            <a:ext cx="1676384" cy="365125"/>
          </a:xfrm>
        </p:spPr>
        <p:txBody>
          <a:bodyPr/>
          <a:lstStyle/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285984" y="6492876"/>
            <a:ext cx="2643206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83073" y="5347005"/>
            <a:ext cx="871200" cy="871200"/>
          </a:xfrm>
          <a:prstGeom prst="rtTriangl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6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接连接符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1" name="日期占位符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28" name="页脚占位符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占位符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直接连接符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6678000"/>
            <a:ext cx="9144000" cy="180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8632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6200" y="6400800"/>
            <a:ext cx="3200400" cy="283800"/>
          </a:xfrm>
          <a:prstGeom prst="rect">
            <a:avLst/>
          </a:prstGeom>
        </p:spPr>
        <p:txBody>
          <a:bodyPr vert="horz" rtlCol="0" anchor="b"/>
          <a:lstStyle>
            <a:lvl1pPr algn="l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B9D896B5-985A-41B5-B15D-8991A1374D35}" type="datetimeFigureOut">
              <a:rPr lang="zh-CN" altLang="en-US" smtClean="0"/>
              <a:t>2014/9/25,Thursday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334000" y="6400800"/>
            <a:ext cx="3733800" cy="283800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1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114800" y="6400800"/>
            <a:ext cx="914400" cy="283464"/>
          </a:xfrm>
          <a:prstGeom prst="rect">
            <a:avLst/>
          </a:prstGeom>
          <a:noFill/>
        </p:spPr>
        <p:txBody>
          <a:bodyPr vert="horz" lIns="45720" rIns="45720" rtlCol="0" anchor="ctr"/>
          <a:lstStyle>
            <a:lvl1pPr algn="ctr" eaLnBrk="1" latinLnBrk="0" hangingPunct="1">
              <a:defRPr kumimoji="0" sz="1100" b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fld id="{0A29F07C-7780-4D90-BC09-8B75A698F39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0" y="0"/>
            <a:ext cx="9144000" cy="108000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>
                  <a:tint val="2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0" scaled="1"/>
          </a:gra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WEXAM/00000000/&#23567;&#20225;&#19994;&#20934;&#21017;&#36866;&#29992;&#34892;&#19994;&#33539;&#22260;.docx" TargetMode="External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file:///F:\Office2010%20%20&#25913;\&#20108;&#32423;MS&#19977;&#22871;\&#20108;&#32423;MS&#19977;&#22871;\010\pic1.gif" TargetMode="External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《</a:t>
            </a:r>
            <a:r>
              <a:rPr lang="zh-CN" altLang="zh-CN" dirty="0" smtClean="0"/>
              <a:t>小企业会计准则》</a:t>
            </a:r>
            <a:r>
              <a:rPr lang="zh-CN" altLang="zh-CN" dirty="0"/>
              <a:t>基本精神及主要内容解析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838944"/>
          </a:xfrm>
        </p:spPr>
        <p:txBody>
          <a:bodyPr/>
          <a:lstStyle/>
          <a:p>
            <a:r>
              <a:rPr lang="en-US" altLang="zh-CN" dirty="0"/>
              <a:t>2012</a:t>
            </a:r>
            <a:r>
              <a:rPr lang="zh-CN" altLang="zh-CN" dirty="0"/>
              <a:t>年</a:t>
            </a:r>
            <a:r>
              <a:rPr lang="en-US" altLang="zh-CN" dirty="0"/>
              <a:t>7</a:t>
            </a:r>
            <a:r>
              <a:rPr lang="zh-CN" altLang="zh-CN" dirty="0"/>
              <a:t>月</a:t>
            </a:r>
            <a:endParaRPr lang="zh-CN" altLang="en-US" dirty="0"/>
          </a:p>
        </p:txBody>
      </p:sp>
      <p:pic>
        <p:nvPicPr>
          <p:cNvPr id="2054" name="Picture 6" descr="D:\win7 Setup\Microsoft Office\MEDIA\CAGCAT10\j0292020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68966"/>
            <a:ext cx="2517106" cy="238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4165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一、形成一个完整的体系标准</a:t>
            </a:r>
          </a:p>
          <a:p>
            <a:r>
              <a:rPr lang="zh-CN" altLang="zh-CN" b="1" dirty="0"/>
              <a:t>二、统一中小企业划分范畴</a:t>
            </a:r>
          </a:p>
          <a:p>
            <a:r>
              <a:rPr lang="zh-CN" altLang="zh-CN" b="1" dirty="0"/>
              <a:t>三、主要服务于两类对象</a:t>
            </a:r>
          </a:p>
          <a:p>
            <a:r>
              <a:rPr lang="zh-CN" altLang="zh-CN" b="1" dirty="0"/>
              <a:t>四、致力于协调三大关系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b="1" dirty="0"/>
              <a:t>小企业会计准则的主要</a:t>
            </a:r>
            <a:r>
              <a:rPr lang="zh-CN" altLang="zh-CN" b="1" dirty="0" smtClean="0"/>
              <a:t>内容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70099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小企业会计准则：主要规范小企业通常发生的交易或事项的会计处理</a:t>
            </a:r>
          </a:p>
          <a:p>
            <a:r>
              <a:rPr lang="zh-CN" altLang="zh-CN" dirty="0"/>
              <a:t>小企业会计准则应用指南：操作性规范</a:t>
            </a:r>
          </a:p>
          <a:p>
            <a:r>
              <a:rPr lang="zh-CN" altLang="zh-CN" dirty="0"/>
              <a:t>主要特点：</a:t>
            </a:r>
          </a:p>
          <a:p>
            <a:pPr lvl="1"/>
            <a:r>
              <a:rPr lang="zh-CN" altLang="zh-CN" dirty="0"/>
              <a:t>（一）简化会计核算要求</a:t>
            </a:r>
          </a:p>
          <a:p>
            <a:pPr lvl="1"/>
            <a:r>
              <a:rPr lang="zh-CN" altLang="zh-CN" dirty="0"/>
              <a:t>（二）采用历史成本计量</a:t>
            </a:r>
          </a:p>
          <a:p>
            <a:pPr lvl="1"/>
            <a:r>
              <a:rPr lang="zh-CN" altLang="zh-CN" dirty="0"/>
              <a:t>（三）行业适用范围更广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一、形成一个完整的体系</a:t>
            </a:r>
            <a:r>
              <a:rPr lang="zh-CN" altLang="zh-CN" dirty="0" smtClean="0"/>
              <a:t>标准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953527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小企业规模较小、业务较为简单、会计基础工作较为薄弱、会计信息使用者的信息需求相对单一等实际情况，对小企业的会计确认、计量和报告进行了简化处理，减少了会计人员职业判断的内容与空间。</a:t>
            </a:r>
          </a:p>
          <a:p>
            <a:pPr lvl="1"/>
            <a:r>
              <a:rPr lang="zh-CN" altLang="zh-CN" dirty="0"/>
              <a:t>会计科目账务处理大量简化。</a:t>
            </a:r>
          </a:p>
          <a:p>
            <a:pPr lvl="1"/>
            <a:r>
              <a:rPr lang="zh-CN" altLang="zh-CN" dirty="0"/>
              <a:t>统一采用成本法核算长期股权投资。</a:t>
            </a:r>
          </a:p>
          <a:p>
            <a:pPr lvl="1"/>
            <a:r>
              <a:rPr lang="zh-CN" altLang="zh-CN" dirty="0"/>
              <a:t>统一采用直线法摊销债券的折价或者溢价。</a:t>
            </a:r>
          </a:p>
          <a:p>
            <a:pPr lvl="1"/>
            <a:r>
              <a:rPr lang="zh-CN" altLang="zh-CN" dirty="0"/>
              <a:t>要求企业采用应付税款法核算所得税，大大简化了所得税的会计处理。</a:t>
            </a:r>
          </a:p>
          <a:p>
            <a:pPr lvl="1"/>
            <a:r>
              <a:rPr lang="zh-CN" altLang="zh-CN" dirty="0"/>
              <a:t>统一采用未来适用法对会计政策变更和会计差错更正进行会计处理。</a:t>
            </a:r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（一）简化会计核算</a:t>
            </a:r>
            <a:r>
              <a:rPr lang="zh-CN" altLang="zh-CN" dirty="0" smtClean="0"/>
              <a:t>要求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956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资产要求按照成本</a:t>
            </a:r>
            <a:r>
              <a:rPr lang="zh-CN" altLang="zh-CN" dirty="0" smtClean="0"/>
              <a:t>计量</a:t>
            </a:r>
            <a:endParaRPr lang="en-US" altLang="zh-CN" dirty="0" smtClean="0"/>
          </a:p>
          <a:p>
            <a:pPr lvl="1"/>
            <a:r>
              <a:rPr lang="zh-CN" altLang="zh-CN" dirty="0"/>
              <a:t>第六条 小企业的资产应当按照成本计量，不计提资产减值准备。</a:t>
            </a:r>
            <a:endParaRPr lang="en-US" altLang="zh-CN" dirty="0" smtClean="0"/>
          </a:p>
          <a:p>
            <a:r>
              <a:rPr lang="zh-CN" altLang="zh-CN" dirty="0"/>
              <a:t>用历史成本，不使用公允价值，部分特殊情况使用市场价格和评估价值。</a:t>
            </a:r>
          </a:p>
          <a:p>
            <a:r>
              <a:rPr lang="zh-CN" altLang="zh-CN" dirty="0"/>
              <a:t>负债要求按照实际发生额入账</a:t>
            </a:r>
          </a:p>
          <a:p>
            <a:pPr lvl="1"/>
            <a:r>
              <a:rPr lang="zh-CN" altLang="zh-CN" dirty="0"/>
              <a:t>第四十七条各项流动负债应当按照其实际发生额入账。</a:t>
            </a:r>
          </a:p>
          <a:p>
            <a:pPr lvl="1"/>
            <a:r>
              <a:rPr lang="zh-CN" altLang="zh-CN" dirty="0"/>
              <a:t>第五十二条非流动负债应当按照其实际发生额入账。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（二）采用历史成本计量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9976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消耗性生物资产核算</a:t>
            </a:r>
          </a:p>
          <a:p>
            <a:r>
              <a:rPr lang="zh-CN" altLang="zh-CN" b="1" dirty="0"/>
              <a:t>生产性生物资产核算</a:t>
            </a:r>
          </a:p>
          <a:p>
            <a:r>
              <a:rPr lang="zh-CN" altLang="zh-CN" b="1" dirty="0"/>
              <a:t>工程施工</a:t>
            </a:r>
          </a:p>
          <a:p>
            <a:r>
              <a:rPr lang="zh-CN" altLang="zh-CN" b="1" dirty="0"/>
              <a:t>机械作业</a:t>
            </a:r>
          </a:p>
          <a:p>
            <a:pPr lvl="2"/>
            <a:r>
              <a:rPr lang="zh-CN" altLang="zh-CN" b="1" dirty="0">
                <a:hlinkClick r:id="rId2" action="ppaction://hlinkfile"/>
              </a:rPr>
              <a:t>小企业会计准则与原制度适用行业范围比较</a:t>
            </a:r>
            <a:endParaRPr lang="zh-CN" altLang="zh-CN" b="1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（三）适用行业范围更广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0831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>
            <a:normAutofit/>
          </a:bodyPr>
          <a:lstStyle/>
          <a:p>
            <a:r>
              <a:rPr lang="zh-CN" altLang="zh-CN" b="1" dirty="0"/>
              <a:t>（一）定量标准：小型、微型企业划型</a:t>
            </a:r>
            <a:r>
              <a:rPr lang="zh-CN" altLang="zh-CN" b="1" dirty="0" smtClean="0"/>
              <a:t>标准</a:t>
            </a:r>
            <a:endParaRPr lang="en-US" altLang="zh-CN" b="1" dirty="0" smtClean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二、统一中小企业划分范畴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940627"/>
              </p:ext>
            </p:extLst>
          </p:nvPr>
        </p:nvGraphicFramePr>
        <p:xfrm>
          <a:off x="957716" y="2492897"/>
          <a:ext cx="7286692" cy="4032451"/>
        </p:xfrm>
        <a:graphic>
          <a:graphicData uri="http://schemas.openxmlformats.org/drawingml/2006/table">
            <a:tbl>
              <a:tblPr firstRow="1" firstCol="1" bandRow="1">
                <a:tableStyleId>{08FB837D-C827-4EFA-A057-4D05807E0F7C}</a:tableStyleId>
              </a:tblPr>
              <a:tblGrid>
                <a:gridCol w="3117633"/>
                <a:gridCol w="1357652"/>
                <a:gridCol w="1500992"/>
                <a:gridCol w="1310415"/>
              </a:tblGrid>
              <a:tr h="237203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0" dirty="0">
                          <a:effectLst/>
                        </a:rPr>
                        <a:t>行业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从业人员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营业收入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资产总额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农、林、牧、渔业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500</a:t>
                      </a:r>
                      <a:r>
                        <a:rPr lang="zh-CN" sz="1200" kern="100">
                          <a:effectLst/>
                        </a:rPr>
                        <a:t>万元及以下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工业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300</a:t>
                      </a:r>
                      <a:r>
                        <a:rPr lang="zh-CN" sz="1200" kern="100">
                          <a:effectLst/>
                        </a:rPr>
                        <a:t>人及以下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2000</a:t>
                      </a:r>
                      <a:r>
                        <a:rPr lang="zh-CN" sz="1200" kern="100">
                          <a:effectLst/>
                        </a:rPr>
                        <a:t>万元及以下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建筑业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6000</a:t>
                      </a:r>
                      <a:r>
                        <a:rPr lang="zh-CN" sz="1200" kern="100">
                          <a:effectLst/>
                        </a:rPr>
                        <a:t>万元及以下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5000</a:t>
                      </a:r>
                      <a:r>
                        <a:rPr lang="zh-CN" sz="1200" kern="100">
                          <a:effectLst/>
                        </a:rPr>
                        <a:t>万元及以下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批发业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</a:t>
                      </a:r>
                      <a:r>
                        <a:rPr lang="zh-CN" sz="1200" kern="100" dirty="0">
                          <a:effectLst/>
                        </a:rPr>
                        <a:t>人及以下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5000</a:t>
                      </a:r>
                      <a:r>
                        <a:rPr lang="zh-CN" sz="1200" kern="100">
                          <a:effectLst/>
                        </a:rPr>
                        <a:t>万元及以下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零售业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</a:t>
                      </a:r>
                      <a:r>
                        <a:rPr lang="zh-CN" sz="1200" kern="100" dirty="0">
                          <a:effectLst/>
                        </a:rPr>
                        <a:t>人及以下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500</a:t>
                      </a:r>
                      <a:r>
                        <a:rPr lang="zh-CN" sz="1200" kern="100" dirty="0">
                          <a:effectLst/>
                        </a:rPr>
                        <a:t>万元及以下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交通运输业（不含铁路运输业）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300</a:t>
                      </a:r>
                      <a:r>
                        <a:rPr lang="zh-CN" sz="1200" kern="100" dirty="0">
                          <a:effectLst/>
                        </a:rPr>
                        <a:t>人及以下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3000</a:t>
                      </a:r>
                      <a:r>
                        <a:rPr lang="zh-CN" sz="1200" kern="100" dirty="0">
                          <a:effectLst/>
                        </a:rPr>
                        <a:t>万元及以下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仓储业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100</a:t>
                      </a:r>
                      <a:r>
                        <a:rPr lang="zh-CN" sz="1200" kern="100" dirty="0">
                          <a:effectLst/>
                        </a:rPr>
                        <a:t>人及以下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1000</a:t>
                      </a:r>
                      <a:r>
                        <a:rPr lang="zh-CN" sz="1200" kern="100" dirty="0">
                          <a:effectLst/>
                        </a:rPr>
                        <a:t>万元及以下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邮政业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300</a:t>
                      </a:r>
                      <a:r>
                        <a:rPr lang="zh-CN" sz="1200" kern="100">
                          <a:effectLst/>
                        </a:rPr>
                        <a:t>人及以下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2000</a:t>
                      </a:r>
                      <a:r>
                        <a:rPr lang="zh-CN" sz="1200" kern="100" dirty="0">
                          <a:effectLst/>
                        </a:rPr>
                        <a:t>万元及以下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住宿业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</a:t>
                      </a:r>
                      <a:r>
                        <a:rPr lang="zh-CN" sz="1200" kern="100">
                          <a:effectLst/>
                        </a:rPr>
                        <a:t>人及以下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2000</a:t>
                      </a:r>
                      <a:r>
                        <a:rPr lang="zh-CN" sz="1200" kern="100" dirty="0">
                          <a:effectLst/>
                        </a:rPr>
                        <a:t>万元及以下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餐饮业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</a:t>
                      </a:r>
                      <a:r>
                        <a:rPr lang="zh-CN" sz="1200" kern="100">
                          <a:effectLst/>
                        </a:rPr>
                        <a:t>人及以下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2000</a:t>
                      </a:r>
                      <a:r>
                        <a:rPr lang="zh-CN" sz="1200" kern="100" dirty="0">
                          <a:effectLst/>
                        </a:rPr>
                        <a:t>万元及以下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信息传输业（包括电信、互联网和相关服务）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</a:t>
                      </a:r>
                      <a:r>
                        <a:rPr lang="zh-CN" sz="1200" kern="100">
                          <a:effectLst/>
                        </a:rPr>
                        <a:t>人及以下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1000</a:t>
                      </a:r>
                      <a:r>
                        <a:rPr lang="zh-CN" sz="1200" kern="100">
                          <a:effectLst/>
                        </a:rPr>
                        <a:t>万元及以下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软件和信息技术服务业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</a:t>
                      </a:r>
                      <a:r>
                        <a:rPr lang="zh-CN" sz="1200" kern="100">
                          <a:effectLst/>
                        </a:rPr>
                        <a:t>人及以下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1000</a:t>
                      </a:r>
                      <a:r>
                        <a:rPr lang="zh-CN" sz="1200" kern="100">
                          <a:effectLst/>
                        </a:rPr>
                        <a:t>万元及以下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房地产开发经营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1000</a:t>
                      </a:r>
                      <a:r>
                        <a:rPr lang="zh-CN" sz="1200" kern="100">
                          <a:effectLst/>
                        </a:rPr>
                        <a:t>万元及以下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5000</a:t>
                      </a:r>
                      <a:r>
                        <a:rPr lang="zh-CN" sz="1200" kern="100" dirty="0">
                          <a:effectLst/>
                        </a:rPr>
                        <a:t>万元及以下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物业管理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300</a:t>
                      </a:r>
                      <a:r>
                        <a:rPr lang="zh-CN" sz="1200" kern="100">
                          <a:effectLst/>
                        </a:rPr>
                        <a:t>人及以下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1000</a:t>
                      </a:r>
                      <a:r>
                        <a:rPr lang="zh-CN" sz="1200" kern="100">
                          <a:effectLst/>
                        </a:rPr>
                        <a:t>万元及以下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>
                          <a:effectLst/>
                        </a:rPr>
                        <a:t>租赁和商务服务业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</a:t>
                      </a:r>
                      <a:r>
                        <a:rPr lang="zh-CN" sz="1200" kern="100">
                          <a:effectLst/>
                        </a:rPr>
                        <a:t>人及以下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>
                          <a:effectLst/>
                        </a:rPr>
                        <a:t> 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effectLst/>
                        </a:rPr>
                        <a:t>8000</a:t>
                      </a:r>
                      <a:r>
                        <a:rPr lang="zh-CN" sz="1200" kern="100" dirty="0">
                          <a:effectLst/>
                        </a:rPr>
                        <a:t>万元及以下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  <a:tr h="237203"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zh-CN" sz="1200" kern="100" dirty="0">
                          <a:effectLst/>
                        </a:rPr>
                        <a:t>其他未列明行业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100">
                          <a:effectLst/>
                        </a:rPr>
                        <a:t>100</a:t>
                      </a:r>
                      <a:r>
                        <a:rPr lang="zh-CN" sz="1200" kern="100">
                          <a:effectLst/>
                        </a:rPr>
                        <a:t>人及以下</a:t>
                      </a:r>
                      <a:endParaRPr lang="zh-CN" sz="1200" b="1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US" sz="1200" kern="0" dirty="0">
                          <a:effectLst/>
                        </a:rPr>
                        <a:t> </a:t>
                      </a:r>
                      <a:endParaRPr lang="zh-CN" sz="1200" b="1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7377" marR="6737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4941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b="1" dirty="0" smtClean="0"/>
              <a:t>（二）定性标准</a:t>
            </a:r>
          </a:p>
          <a:p>
            <a:r>
              <a:rPr lang="zh-CN" altLang="zh-CN" b="1" dirty="0" smtClean="0"/>
              <a:t>下列小企业例外（应执行企业会计准则）：</a:t>
            </a:r>
          </a:p>
          <a:p>
            <a:pPr lvl="1"/>
            <a:r>
              <a:rPr lang="zh-CN" altLang="zh-CN" b="1" dirty="0" smtClean="0"/>
              <a:t>股票或债券在市场上公开交易的小企业。</a:t>
            </a:r>
          </a:p>
          <a:p>
            <a:pPr lvl="1"/>
            <a:r>
              <a:rPr lang="zh-CN" altLang="zh-CN" b="1" dirty="0" smtClean="0"/>
              <a:t>金融机构或其他具有金融性质的小企业。</a:t>
            </a:r>
          </a:p>
          <a:p>
            <a:pPr lvl="1"/>
            <a:r>
              <a:rPr lang="zh-CN" altLang="zh-CN" b="1" dirty="0" smtClean="0"/>
              <a:t>企业集团内的母公司和子公司。</a:t>
            </a:r>
          </a:p>
          <a:p>
            <a:pPr lvl="1"/>
            <a:r>
              <a:rPr lang="zh-CN" altLang="zh-CN" b="1" dirty="0" smtClean="0"/>
              <a:t>已执行企业会计准则的小型企业，不得转而使用本准则</a:t>
            </a:r>
            <a:endParaRPr lang="en-US" altLang="zh-CN" b="1" dirty="0" smtClean="0"/>
          </a:p>
          <a:p>
            <a:r>
              <a:rPr lang="zh-CN" altLang="zh-CN" b="1" dirty="0" smtClean="0"/>
              <a:t>（三）其他说明</a:t>
            </a:r>
          </a:p>
          <a:p>
            <a:pPr lvl="1"/>
            <a:r>
              <a:rPr lang="zh-CN" altLang="zh-CN" b="1" dirty="0" smtClean="0"/>
              <a:t>符合条件的小企业也可以执行企业会计准则，但不可同时参照小企业会计准则。</a:t>
            </a:r>
          </a:p>
          <a:p>
            <a:pPr lvl="1"/>
            <a:r>
              <a:rPr lang="zh-CN" altLang="zh-CN" b="1" dirty="0" smtClean="0"/>
              <a:t>小企业会计准则未做说明的业务可以参照企业会计准则处理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二、统一中小企业划分范畴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3698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b="1" dirty="0"/>
              <a:t>三、主要服务于两类</a:t>
            </a:r>
            <a:r>
              <a:rPr lang="zh-CN" altLang="zh-CN" b="1" dirty="0" smtClean="0"/>
              <a:t>对象</a:t>
            </a:r>
            <a:endParaRPr lang="zh-CN" altLang="en-US" dirty="0"/>
          </a:p>
        </p:txBody>
      </p:sp>
      <p:pic>
        <p:nvPicPr>
          <p:cNvPr id="6" name="图片 5" descr="http://www.cctaa-wx.cn/wangxiao/jxjy/xqyzz/kcjy/images0102/02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508324"/>
            <a:ext cx="5133950" cy="3036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5163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b="1" dirty="0"/>
              <a:t>《小企业会计准则》与《企业所得税法》的</a:t>
            </a:r>
            <a:r>
              <a:rPr lang="zh-CN" altLang="zh-CN" b="1" dirty="0" smtClean="0"/>
              <a:t>关系</a:t>
            </a:r>
            <a:endParaRPr lang="en-US" altLang="zh-CN" b="1" dirty="0" smtClean="0"/>
          </a:p>
          <a:p>
            <a:pPr lvl="1"/>
            <a:r>
              <a:rPr lang="zh-CN" altLang="zh-CN" b="1" dirty="0"/>
              <a:t>观点</a:t>
            </a:r>
            <a:r>
              <a:rPr lang="en-US" altLang="zh-CN" b="1" dirty="0"/>
              <a:t>1</a:t>
            </a:r>
            <a:r>
              <a:rPr lang="zh-CN" altLang="zh-CN" b="1" dirty="0"/>
              <a:t>：会计与税法尽量一致√</a:t>
            </a:r>
          </a:p>
          <a:p>
            <a:pPr lvl="1"/>
            <a:r>
              <a:rPr lang="zh-CN" altLang="zh-CN" b="1" dirty="0"/>
              <a:t>观点</a:t>
            </a:r>
            <a:r>
              <a:rPr lang="en-US" altLang="zh-CN" b="1" dirty="0"/>
              <a:t>2</a:t>
            </a:r>
            <a:r>
              <a:rPr lang="zh-CN" altLang="zh-CN" b="1" dirty="0"/>
              <a:t>：会计与税法适当</a:t>
            </a:r>
            <a:r>
              <a:rPr lang="zh-CN" altLang="zh-CN" b="1" dirty="0" smtClean="0"/>
              <a:t>分离</a:t>
            </a:r>
          </a:p>
          <a:p>
            <a:r>
              <a:rPr lang="zh-CN" altLang="zh-CN" b="1" dirty="0" smtClean="0"/>
              <a:t>《小企业会计准则》</a:t>
            </a:r>
            <a:r>
              <a:rPr lang="zh-CN" altLang="zh-CN" b="1" dirty="0"/>
              <a:t>与《企业会计准则》的</a:t>
            </a:r>
            <a:r>
              <a:rPr lang="zh-CN" altLang="zh-CN" b="1" dirty="0" smtClean="0"/>
              <a:t>关系</a:t>
            </a:r>
            <a:endParaRPr lang="en-US" altLang="zh-CN" b="1" dirty="0" smtClean="0"/>
          </a:p>
          <a:p>
            <a:pPr lvl="1"/>
            <a:r>
              <a:rPr lang="zh-CN" altLang="zh-CN" b="1" dirty="0"/>
              <a:t>观点</a:t>
            </a:r>
            <a:r>
              <a:rPr lang="en-US" altLang="zh-CN" b="1" dirty="0"/>
              <a:t>1</a:t>
            </a:r>
            <a:r>
              <a:rPr lang="zh-CN" altLang="zh-CN" b="1" dirty="0"/>
              <a:t>：独立观</a:t>
            </a:r>
          </a:p>
          <a:p>
            <a:pPr lvl="1"/>
            <a:r>
              <a:rPr lang="zh-CN" altLang="zh-CN" b="1" dirty="0"/>
              <a:t>观点</a:t>
            </a:r>
            <a:r>
              <a:rPr lang="en-US" altLang="zh-CN" b="1" dirty="0"/>
              <a:t>2</a:t>
            </a:r>
            <a:r>
              <a:rPr lang="zh-CN" altLang="zh-CN" b="1" dirty="0"/>
              <a:t>：发展观</a:t>
            </a:r>
            <a:r>
              <a:rPr lang="zh-CN" altLang="zh-CN" b="1" dirty="0" smtClean="0"/>
              <a:t>√</a:t>
            </a:r>
            <a:endParaRPr lang="zh-CN" altLang="zh-CN" b="1" dirty="0"/>
          </a:p>
          <a:p>
            <a:r>
              <a:rPr lang="zh-CN" altLang="zh-CN" b="1" dirty="0"/>
              <a:t>《小企业会计准则》与《中小主体国际财务报告准则》的</a:t>
            </a:r>
            <a:r>
              <a:rPr lang="zh-CN" altLang="zh-CN" b="1" dirty="0" smtClean="0"/>
              <a:t>关系</a:t>
            </a:r>
            <a:endParaRPr lang="en-US" altLang="zh-CN" b="1" dirty="0" smtClean="0"/>
          </a:p>
          <a:p>
            <a:pPr lvl="1"/>
            <a:r>
              <a:rPr lang="zh-CN" altLang="zh-CN" b="1" dirty="0"/>
              <a:t>体现简化原则</a:t>
            </a:r>
          </a:p>
          <a:p>
            <a:pPr lvl="1"/>
            <a:r>
              <a:rPr lang="zh-CN" altLang="zh-CN" b="1" dirty="0"/>
              <a:t>实施范围更大</a:t>
            </a:r>
          </a:p>
          <a:p>
            <a:endParaRPr lang="zh-CN" altLang="zh-CN" b="1" dirty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四、致力于协调三大关系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1572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小企业会计准则的贯彻实施</a:t>
            </a:r>
            <a:endParaRPr lang="zh-CN" altLang="en-US" dirty="0"/>
          </a:p>
        </p:txBody>
      </p:sp>
      <p:graphicFrame>
        <p:nvGraphicFramePr>
          <p:cNvPr id="9" name="内容占位符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1758266"/>
              </p:ext>
            </p:extLst>
          </p:nvPr>
        </p:nvGraphicFramePr>
        <p:xfrm>
          <a:off x="4211960" y="1379909"/>
          <a:ext cx="4474840" cy="50014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文本占位符 5"/>
          <p:cNvSpPr>
            <a:spLocks noGrp="1"/>
          </p:cNvSpPr>
          <p:nvPr>
            <p:ph type="body" sz="half" idx="2"/>
          </p:nvPr>
        </p:nvSpPr>
        <p:spPr>
          <a:xfrm>
            <a:off x="457204" y="1412776"/>
            <a:ext cx="3034675" cy="4873744"/>
          </a:xfrm>
        </p:spPr>
        <p:txBody>
          <a:bodyPr>
            <a:normAutofit/>
          </a:bodyPr>
          <a:lstStyle/>
          <a:p>
            <a:r>
              <a:rPr lang="zh-CN" altLang="zh-CN" b="1" dirty="0"/>
              <a:t>财会</a:t>
            </a:r>
            <a:r>
              <a:rPr lang="en-US" altLang="zh-CN" b="1" dirty="0"/>
              <a:t>[2011]20</a:t>
            </a:r>
            <a:r>
              <a:rPr lang="zh-CN" altLang="zh-CN" b="1" dirty="0"/>
              <a:t>号文件</a:t>
            </a:r>
            <a:r>
              <a:rPr lang="en-US" altLang="zh-CN" b="1" dirty="0"/>
              <a:t>	</a:t>
            </a:r>
            <a:r>
              <a:rPr lang="zh-CN" altLang="zh-CN" b="1" dirty="0"/>
              <a:t>关于贯彻实施《小企业会计准则》的指导意见</a:t>
            </a:r>
          </a:p>
          <a:p>
            <a:r>
              <a:rPr lang="zh-CN" altLang="zh-CN" b="1" dirty="0"/>
              <a:t>　　各省、自治区、直辖市、计划单列市财政厅（局）、中小企业主管部门、国家税务局、地方税务局、工商行政管理局、市场监督管理局、银监局，财政部驻各省、自治区、直辖市、计划单列市财政监察专员办事处：</a:t>
            </a:r>
            <a:r>
              <a:rPr lang="en-US" altLang="zh-CN" b="1" dirty="0"/>
              <a:t/>
            </a:r>
            <a:br>
              <a:rPr lang="en-US" altLang="zh-CN" b="1" dirty="0"/>
            </a:br>
            <a:r>
              <a:rPr lang="zh-CN" altLang="zh-CN" b="1" dirty="0"/>
              <a:t>　　《小企业会计准则》（财会</a:t>
            </a:r>
            <a:r>
              <a:rPr lang="en-US" altLang="zh-CN" b="1" dirty="0"/>
              <a:t>[2011]17</a:t>
            </a:r>
            <a:r>
              <a:rPr lang="zh-CN" altLang="zh-CN" b="1" dirty="0"/>
              <a:t>号）已正式发布，自</a:t>
            </a:r>
            <a:r>
              <a:rPr lang="en-US" altLang="zh-CN" b="1" dirty="0"/>
              <a:t>2013</a:t>
            </a:r>
            <a:r>
              <a:rPr lang="zh-CN" altLang="zh-CN" b="1" dirty="0"/>
              <a:t>年</a:t>
            </a:r>
            <a:r>
              <a:rPr lang="en-US" altLang="zh-CN" b="1" dirty="0"/>
              <a:t>1</a:t>
            </a:r>
            <a:r>
              <a:rPr lang="zh-CN" altLang="zh-CN" b="1" dirty="0"/>
              <a:t>月</a:t>
            </a:r>
            <a:r>
              <a:rPr lang="en-US" altLang="zh-CN" b="1" dirty="0"/>
              <a:t>1</a:t>
            </a:r>
            <a:r>
              <a:rPr lang="zh-CN" altLang="zh-CN" b="1" dirty="0"/>
              <a:t>日起在全国小企业范围内实施。为贯彻实施好《小企业会计准则》，现提出以下意见：</a:t>
            </a:r>
            <a:r>
              <a:rPr lang="en-US" altLang="zh-CN" b="1" dirty="0"/>
              <a:t> </a:t>
            </a:r>
            <a:br>
              <a:rPr lang="en-US" altLang="zh-CN" b="1" dirty="0"/>
            </a:br>
            <a:r>
              <a:rPr lang="zh-CN" altLang="zh-CN" b="1" dirty="0"/>
              <a:t>　　</a:t>
            </a:r>
            <a:r>
              <a:rPr lang="en-US" altLang="zh-CN" b="1" dirty="0"/>
              <a:t>……</a:t>
            </a:r>
            <a:r>
              <a:rPr lang="zh-CN" altLang="zh-CN" b="1" dirty="0"/>
              <a:t>（略）</a:t>
            </a:r>
          </a:p>
          <a:p>
            <a:r>
              <a:rPr lang="zh-CN" altLang="zh-CN" b="1" dirty="0"/>
              <a:t>财政部、工业和信息化部、国家税务总局、工商总局、银监会</a:t>
            </a:r>
          </a:p>
          <a:p>
            <a:r>
              <a:rPr lang="zh-CN" altLang="zh-CN" dirty="0"/>
              <a:t>二〇一一年十月二十六日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8762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F6720080-EC26-4E68-ABA0-AAB8A5C8B4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graphicEl>
                                              <a:dgm id="{F6720080-EC26-4E68-ABA0-AAB8A5C8B4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graphicEl>
                                              <a:dgm id="{F6720080-EC26-4E68-ABA0-AAB8A5C8B4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graphicEl>
                                              <a:dgm id="{F6720080-EC26-4E68-ABA0-AAB8A5C8B4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EE9C41B-A1BA-4148-B76D-10642825BB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graphicEl>
                                              <a:dgm id="{DEE9C41B-A1BA-4148-B76D-10642825BB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>
                                            <p:graphicEl>
                                              <a:dgm id="{DEE9C41B-A1BA-4148-B76D-10642825BB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graphicEl>
                                              <a:dgm id="{DEE9C41B-A1BA-4148-B76D-10642825BB8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E905967-762F-4DED-BF93-589BC07C7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>
                                            <p:graphicEl>
                                              <a:dgm id="{CE905967-762F-4DED-BF93-589BC07C7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>
                                            <p:graphicEl>
                                              <a:dgm id="{CE905967-762F-4DED-BF93-589BC07C73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graphicEl>
                                              <a:dgm id="{CE905967-762F-4DED-BF93-589BC07C73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EB692AC-3D92-4732-8694-647B41A71B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graphicEl>
                                              <a:dgm id="{0EB692AC-3D92-4732-8694-647B41A71B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graphicEl>
                                              <a:dgm id="{0EB692AC-3D92-4732-8694-647B41A71B8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graphicEl>
                                              <a:dgm id="{0EB692AC-3D92-4732-8694-647B41A71B8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739F047-36DF-4185-945C-17FE4FFBB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>
                                            <p:graphicEl>
                                              <a:dgm id="{0739F047-36DF-4185-945C-17FE4FFBB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>
                                            <p:graphicEl>
                                              <a:dgm id="{0739F047-36DF-4185-945C-17FE4FFBB9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graphicEl>
                                              <a:dgm id="{0739F047-36DF-4185-945C-17FE4FFBB9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35C0EB5-88C9-47E8-831C-80A1A7421B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>
                                            <p:graphicEl>
                                              <a:dgm id="{735C0EB5-88C9-47E8-831C-80A1A7421B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>
                                            <p:graphicEl>
                                              <a:dgm id="{735C0EB5-88C9-47E8-831C-80A1A7421B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graphicEl>
                                              <a:dgm id="{735C0EB5-88C9-47E8-831C-80A1A7421B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A775273-0A5C-4E43-855D-F265CA210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>
                                            <p:graphicEl>
                                              <a:dgm id="{7A775273-0A5C-4E43-855D-F265CA210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>
                                            <p:graphicEl>
                                              <a:dgm id="{7A775273-0A5C-4E43-855D-F265CA210E5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graphicEl>
                                              <a:dgm id="{7A775273-0A5C-4E43-855D-F265CA210E5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75D40AEC-0DED-435F-825F-A65FFBDA3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>
                                            <p:graphicEl>
                                              <a:dgm id="{75D40AEC-0DED-435F-825F-A65FFBDA3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>
                                            <p:graphicEl>
                                              <a:dgm id="{75D40AEC-0DED-435F-825F-A65FFBDA35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graphicEl>
                                              <a:dgm id="{75D40AEC-0DED-435F-825F-A65FFBDA35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40626E2-BB45-4642-ACE1-3524F6BC84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>
                                            <p:graphicEl>
                                              <a:dgm id="{540626E2-BB45-4642-ACE1-3524F6BC84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>
                                            <p:graphicEl>
                                              <a:dgm id="{540626E2-BB45-4642-ACE1-3524F6BC844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>
                                            <p:graphicEl>
                                              <a:dgm id="{540626E2-BB45-4642-ACE1-3524F6BC844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548891FD-EA30-42B7-8CFC-D86F5B928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">
                                            <p:graphicEl>
                                              <a:dgm id="{548891FD-EA30-42B7-8CFC-D86F5B928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>
                                            <p:graphicEl>
                                              <a:dgm id="{548891FD-EA30-42B7-8CFC-D86F5B9285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">
                                            <p:graphicEl>
                                              <a:dgm id="{548891FD-EA30-42B7-8CFC-D86F5B9285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9FE4834B-B7C5-47B1-BAF1-17F3BD7DE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>
                                            <p:graphicEl>
                                              <a:dgm id="{9FE4834B-B7C5-47B1-BAF1-17F3BD7DE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>
                                            <p:graphicEl>
                                              <a:dgm id="{9FE4834B-B7C5-47B1-BAF1-17F3BD7DE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>
                                            <p:graphicEl>
                                              <a:dgm id="{9FE4834B-B7C5-47B1-BAF1-17F3BD7DE4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43C016A-7D48-4EB1-A2D1-6AC848F656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>
                                            <p:graphicEl>
                                              <a:dgm id="{643C016A-7D48-4EB1-A2D1-6AC848F656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>
                                            <p:graphicEl>
                                              <a:dgm id="{643C016A-7D48-4EB1-A2D1-6AC848F656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>
                                            <p:graphicEl>
                                              <a:dgm id="{643C016A-7D48-4EB1-A2D1-6AC848F656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zh-CN" dirty="0"/>
              <a:t>关于印发《小企业会计准则》的通知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zh-CN" altLang="zh-CN" b="1" dirty="0"/>
              <a:t>为了规范小企业会计确认、计量和报告行为，促进小企业可持续发展，发挥小企业在国民经济和社会发展中的重要作用，根据《中华人民共和国会计法》及其他有关法律和法规，我部制定了《小企业会计准则》，现予印发，自</a:t>
            </a:r>
            <a:r>
              <a:rPr lang="en-US" altLang="zh-CN" b="1" dirty="0"/>
              <a:t>2013</a:t>
            </a:r>
            <a:r>
              <a:rPr lang="zh-CN" altLang="zh-CN" b="1" dirty="0"/>
              <a:t>年</a:t>
            </a:r>
            <a:r>
              <a:rPr lang="en-US" altLang="zh-CN" b="1" dirty="0"/>
              <a:t>1</a:t>
            </a:r>
            <a:r>
              <a:rPr lang="zh-CN" altLang="zh-CN" b="1" dirty="0"/>
              <a:t>月</a:t>
            </a:r>
            <a:r>
              <a:rPr lang="en-US" altLang="zh-CN" b="1" dirty="0"/>
              <a:t>1</a:t>
            </a:r>
            <a:r>
              <a:rPr lang="zh-CN" altLang="zh-CN" b="1" dirty="0"/>
              <a:t>日起在小企业范围内施行，鼓励小企业提前执行。我部于</a:t>
            </a:r>
            <a:r>
              <a:rPr lang="en-US" altLang="zh-CN" b="1" dirty="0"/>
              <a:t>2004</a:t>
            </a:r>
            <a:r>
              <a:rPr lang="zh-CN" altLang="zh-CN" b="1" dirty="0"/>
              <a:t>年</a:t>
            </a:r>
            <a:r>
              <a:rPr lang="en-US" altLang="zh-CN" b="1" dirty="0"/>
              <a:t>4</a:t>
            </a:r>
            <a:r>
              <a:rPr lang="zh-CN" altLang="zh-CN" b="1" dirty="0"/>
              <a:t>月</a:t>
            </a:r>
            <a:r>
              <a:rPr lang="en-US" altLang="zh-CN" b="1" dirty="0"/>
              <a:t>27</a:t>
            </a:r>
            <a:r>
              <a:rPr lang="zh-CN" altLang="zh-CN" b="1" dirty="0"/>
              <a:t>日发布的《小企业会计制度》（财会</a:t>
            </a:r>
            <a:r>
              <a:rPr lang="en-US" altLang="zh-CN" b="1" dirty="0"/>
              <a:t>[2004]2</a:t>
            </a:r>
            <a:r>
              <a:rPr lang="zh-CN" altLang="zh-CN" b="1" dirty="0"/>
              <a:t>号）同时废止。</a:t>
            </a:r>
          </a:p>
          <a:p>
            <a:pPr marL="0" indent="0">
              <a:buNone/>
            </a:pPr>
            <a:r>
              <a:rPr lang="zh-CN" altLang="zh-CN" b="1" dirty="0"/>
              <a:t>执行中有何问题，请及时反馈我部。</a:t>
            </a:r>
          </a:p>
          <a:p>
            <a:pPr marL="0" indent="0" algn="r">
              <a:buNone/>
            </a:pPr>
            <a:r>
              <a:rPr lang="zh-CN" altLang="zh-CN" b="1" dirty="0"/>
              <a:t>附件：小企业会计准则</a:t>
            </a:r>
          </a:p>
          <a:p>
            <a:pPr marL="0" indent="0" algn="r">
              <a:buNone/>
            </a:pPr>
            <a:r>
              <a:rPr lang="zh-CN" altLang="zh-CN" b="1" dirty="0"/>
              <a:t>财政部</a:t>
            </a:r>
          </a:p>
          <a:p>
            <a:pPr marL="0" indent="0" algn="r">
              <a:buNone/>
            </a:pPr>
            <a:r>
              <a:rPr lang="zh-CN" altLang="zh-CN" b="1" dirty="0"/>
              <a:t>二○一一年十月十八日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1168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五个部门的实施措施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32856"/>
            <a:ext cx="6048672" cy="3486234"/>
          </a:xfrm>
        </p:spPr>
      </p:pic>
    </p:spTree>
    <p:extLst>
      <p:ext uri="{BB962C8B-B14F-4D97-AF65-F5344CB8AC3E}">
        <p14:creationId xmlns:p14="http://schemas.microsoft.com/office/powerpoint/2010/main" val="3476079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本次讲座重点内容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356052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2504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小企业会计准则的颁布意义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一、为小企业健康发展提供更好的服务</a:t>
            </a:r>
          </a:p>
          <a:p>
            <a:r>
              <a:rPr lang="zh-CN" altLang="zh-CN" b="1" dirty="0"/>
              <a:t>二、进一步完善国家企业会计标准体系</a:t>
            </a:r>
          </a:p>
          <a:p>
            <a:r>
              <a:rPr lang="zh-CN" altLang="zh-CN" b="1" dirty="0"/>
              <a:t>三、推进会计体系进一步与国际趋同</a:t>
            </a:r>
          </a:p>
          <a:p>
            <a:r>
              <a:rPr lang="zh-CN" altLang="zh-CN" b="1" dirty="0"/>
              <a:t>四、保证小企业会计信息质量的需要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9987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>
            <a:normAutofit/>
          </a:bodyPr>
          <a:lstStyle/>
          <a:p>
            <a:r>
              <a:rPr lang="zh-CN" altLang="zh-CN" b="1" dirty="0"/>
              <a:t>一、为小企业健康发展提供更好的</a:t>
            </a:r>
            <a:r>
              <a:rPr lang="zh-CN" altLang="zh-CN" b="1" dirty="0" smtClean="0"/>
              <a:t>服务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zh-CN" altLang="zh-CN" b="1" dirty="0"/>
              <a:t>（一）小企业是国民经济和社会发展的重要</a:t>
            </a:r>
            <a:r>
              <a:rPr lang="zh-CN" altLang="zh-CN" b="1" dirty="0" smtClean="0"/>
              <a:t>力量</a:t>
            </a:r>
            <a:endParaRPr lang="en-US" altLang="zh-CN" b="1" dirty="0" smtClean="0"/>
          </a:p>
          <a:p>
            <a:pPr lvl="1"/>
            <a:r>
              <a:rPr lang="zh-CN" altLang="zh-CN" b="1" dirty="0"/>
              <a:t>项　　目　　企业总数　　城镇就业岗位　　企业技术创新　　</a:t>
            </a:r>
            <a:r>
              <a:rPr lang="en-US" altLang="zh-CN" b="1" dirty="0"/>
              <a:t>GDP</a:t>
            </a:r>
            <a:r>
              <a:rPr lang="zh-CN" altLang="zh-CN" b="1" dirty="0"/>
              <a:t>总量</a:t>
            </a:r>
          </a:p>
          <a:p>
            <a:pPr lvl="1"/>
            <a:r>
              <a:rPr lang="zh-CN" altLang="zh-CN" b="1" dirty="0"/>
              <a:t>中小企业占比　　</a:t>
            </a:r>
            <a:r>
              <a:rPr lang="en-US" altLang="zh-CN" b="1" dirty="0"/>
              <a:t>99%</a:t>
            </a:r>
            <a:r>
              <a:rPr lang="zh-CN" altLang="zh-CN" b="1" dirty="0"/>
              <a:t>　　　　　</a:t>
            </a:r>
            <a:r>
              <a:rPr lang="en-US" altLang="zh-CN" b="1" dirty="0"/>
              <a:t>80%</a:t>
            </a:r>
            <a:r>
              <a:rPr lang="zh-CN" altLang="zh-CN" b="1" dirty="0"/>
              <a:t>　　　　　　　</a:t>
            </a:r>
            <a:r>
              <a:rPr lang="en-US" altLang="zh-CN" b="1" dirty="0"/>
              <a:t>75%</a:t>
            </a:r>
            <a:r>
              <a:rPr lang="zh-CN" altLang="zh-CN" b="1" dirty="0"/>
              <a:t>　　　　　</a:t>
            </a:r>
            <a:r>
              <a:rPr lang="en-US" altLang="zh-CN" b="1" dirty="0"/>
              <a:t>60%</a:t>
            </a:r>
            <a:endParaRPr lang="zh-CN" altLang="zh-CN" b="1" dirty="0"/>
          </a:p>
          <a:p>
            <a:r>
              <a:rPr lang="zh-CN" altLang="zh-CN" b="1" dirty="0"/>
              <a:t>政策依据：</a:t>
            </a:r>
          </a:p>
          <a:p>
            <a:pPr lvl="1"/>
            <a:r>
              <a:rPr lang="zh-CN" altLang="zh-CN" b="1" dirty="0"/>
              <a:t>《中华人民共和国中小企业促进法》</a:t>
            </a:r>
            <a:r>
              <a:rPr lang="en-US" altLang="zh-CN" b="1" dirty="0"/>
              <a:t>2003</a:t>
            </a:r>
            <a:r>
              <a:rPr lang="zh-CN" altLang="zh-CN" b="1" dirty="0"/>
              <a:t>年</a:t>
            </a:r>
          </a:p>
          <a:p>
            <a:pPr lvl="1"/>
            <a:r>
              <a:rPr lang="zh-CN" altLang="zh-CN" b="1" dirty="0"/>
              <a:t>《鼓励支持和引导个体私营等非公有制经济发展的若干意见》（国发</a:t>
            </a:r>
            <a:r>
              <a:rPr lang="en-US" altLang="zh-CN" b="1" dirty="0"/>
              <a:t>[2005]3</a:t>
            </a:r>
            <a:r>
              <a:rPr lang="zh-CN" altLang="zh-CN" b="1" dirty="0"/>
              <a:t>号）</a:t>
            </a:r>
          </a:p>
          <a:p>
            <a:pPr lvl="1"/>
            <a:r>
              <a:rPr lang="zh-CN" altLang="zh-CN" b="1" dirty="0"/>
              <a:t>《国务院关于进一步促进中小企业发展的若干意见》（国发</a:t>
            </a:r>
            <a:r>
              <a:rPr lang="en-US" altLang="zh-CN" b="1" dirty="0"/>
              <a:t>[2009]36</a:t>
            </a:r>
            <a:r>
              <a:rPr lang="zh-CN" altLang="zh-CN" b="1" dirty="0"/>
              <a:t>号</a:t>
            </a:r>
            <a:r>
              <a:rPr lang="zh-CN" altLang="zh-CN" b="1" dirty="0" smtClean="0"/>
              <a:t>）</a:t>
            </a:r>
            <a:endParaRPr lang="zh-CN" altLang="zh-CN" b="1" dirty="0"/>
          </a:p>
          <a:p>
            <a:r>
              <a:rPr lang="zh-CN" altLang="zh-CN" b="1" dirty="0"/>
              <a:t>（二）财政扶持</a:t>
            </a:r>
            <a:r>
              <a:rPr lang="zh-CN" altLang="zh-CN" b="1" dirty="0" smtClean="0"/>
              <a:t>举措</a:t>
            </a:r>
            <a:endParaRPr lang="en-US" altLang="zh-CN" b="1" dirty="0" smtClean="0"/>
          </a:p>
          <a:p>
            <a:pPr lvl="1"/>
            <a:r>
              <a:rPr lang="zh-CN" altLang="zh-CN" b="1" dirty="0"/>
              <a:t>加大对小型微型企业税收扶持力度</a:t>
            </a:r>
          </a:p>
          <a:p>
            <a:pPr lvl="1"/>
            <a:r>
              <a:rPr lang="zh-CN" altLang="zh-CN" b="1" dirty="0"/>
              <a:t>支持金融机构加强对小型微型企业的金融服务</a:t>
            </a:r>
          </a:p>
          <a:p>
            <a:pPr lvl="1"/>
            <a:r>
              <a:rPr lang="zh-CN" altLang="zh-CN" b="1" dirty="0"/>
              <a:t>扩大中小企业专项资金规模，更多运用间接方式扶持小型微型企业</a:t>
            </a:r>
          </a:p>
          <a:p>
            <a:pPr lvl="1"/>
            <a:r>
              <a:rPr lang="zh-CN" altLang="zh-CN" b="1" dirty="0"/>
              <a:t>进一步清理取消和减免部分涉企收费</a:t>
            </a:r>
          </a:p>
          <a:p>
            <a:pPr lvl="1"/>
            <a:r>
              <a:rPr lang="zh-CN" altLang="zh-CN" b="1" dirty="0"/>
              <a:t>发布</a:t>
            </a:r>
            <a:r>
              <a:rPr lang="zh-CN" altLang="zh-CN" b="1" dirty="0" smtClean="0"/>
              <a:t>《小企业会计准则》</a:t>
            </a:r>
            <a:endParaRPr lang="zh-CN" altLang="zh-CN" b="1" dirty="0"/>
          </a:p>
          <a:p>
            <a:r>
              <a:rPr lang="zh-CN" altLang="zh-CN" b="1" dirty="0"/>
              <a:t>（三）会计扶持</a:t>
            </a:r>
            <a:r>
              <a:rPr lang="zh-CN" altLang="zh-CN" b="1" dirty="0" smtClean="0"/>
              <a:t>举措</a:t>
            </a:r>
            <a:endParaRPr lang="en-US" altLang="zh-CN" b="1" dirty="0" smtClean="0"/>
          </a:p>
          <a:p>
            <a:pPr lvl="1"/>
            <a:r>
              <a:rPr lang="zh-CN" altLang="zh-CN" b="1" dirty="0"/>
              <a:t>规范会计行为，保证信息质量，加强企业管理，提高企业信用</a:t>
            </a:r>
          </a:p>
          <a:p>
            <a:pPr lvl="1"/>
            <a:r>
              <a:rPr lang="zh-CN" altLang="zh-CN" b="1" dirty="0"/>
              <a:t>保障依法征税，促进依法纳税，维护税收公平，落实税收优惠</a:t>
            </a:r>
          </a:p>
          <a:p>
            <a:pPr lvl="1"/>
            <a:r>
              <a:rPr lang="zh-CN" altLang="zh-CN" b="1" dirty="0"/>
              <a:t>完善银行征信系统，提高信贷决策水平，落实金融扶持政策</a:t>
            </a:r>
          </a:p>
          <a:p>
            <a:endParaRPr lang="zh-CN" altLang="zh-CN" b="1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048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b="1" dirty="0"/>
              <a:t>二、完善企业会计准则标准体系的</a:t>
            </a:r>
            <a:r>
              <a:rPr lang="zh-CN" altLang="zh-CN" b="1" dirty="0" smtClean="0"/>
              <a:t>需要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b="1" dirty="0"/>
              <a:t>（一）企业会计准则体系框架已基本</a:t>
            </a:r>
            <a:r>
              <a:rPr lang="zh-CN" altLang="zh-CN" b="1" dirty="0" smtClean="0"/>
              <a:t>建成</a:t>
            </a:r>
            <a:endParaRPr lang="zh-CN" altLang="zh-CN" b="1" dirty="0"/>
          </a:p>
          <a:p>
            <a:r>
              <a:rPr lang="zh-CN" altLang="zh-CN" b="1" dirty="0"/>
              <a:t>（二）小企业会计核算</a:t>
            </a:r>
            <a:r>
              <a:rPr lang="zh-CN" altLang="zh-CN" b="1" dirty="0" smtClean="0"/>
              <a:t>现状</a:t>
            </a:r>
            <a:endParaRPr lang="en-US" altLang="zh-CN" b="1" dirty="0" smtClean="0"/>
          </a:p>
          <a:p>
            <a:pPr lvl="1"/>
            <a:r>
              <a:rPr lang="zh-CN" altLang="zh-CN" b="1" dirty="0"/>
              <a:t>行业会计制度</a:t>
            </a:r>
          </a:p>
          <a:p>
            <a:pPr lvl="1"/>
            <a:r>
              <a:rPr lang="zh-CN" altLang="zh-CN" b="1" dirty="0"/>
              <a:t>企业会计制度和行业核算办法</a:t>
            </a:r>
          </a:p>
          <a:p>
            <a:pPr lvl="1"/>
            <a:r>
              <a:rPr lang="zh-CN" altLang="zh-CN" b="1" dirty="0"/>
              <a:t>小企业</a:t>
            </a:r>
            <a:r>
              <a:rPr lang="zh-CN" altLang="zh-CN" b="1" dirty="0" smtClean="0"/>
              <a:t>会计制度等</a:t>
            </a:r>
          </a:p>
          <a:p>
            <a:r>
              <a:rPr lang="zh-CN" altLang="zh-CN" b="1" dirty="0" smtClean="0"/>
              <a:t>（</a:t>
            </a:r>
            <a:r>
              <a:rPr lang="zh-CN" altLang="zh-CN" b="1" dirty="0"/>
              <a:t>三）建立实施企业会计标准</a:t>
            </a:r>
            <a:r>
              <a:rPr lang="zh-CN" altLang="zh-CN" b="1" dirty="0" smtClean="0"/>
              <a:t>体系</a:t>
            </a:r>
            <a:endParaRPr lang="en-US" altLang="zh-CN" b="1" dirty="0" smtClean="0"/>
          </a:p>
          <a:p>
            <a:pPr lvl="1"/>
            <a:r>
              <a:rPr lang="zh-CN" altLang="zh-CN" b="1" dirty="0"/>
              <a:t>大中型企业执行《企业会计准则》</a:t>
            </a:r>
          </a:p>
          <a:p>
            <a:pPr lvl="1"/>
            <a:r>
              <a:rPr lang="zh-CN" altLang="zh-CN" b="1" dirty="0"/>
              <a:t>小企业执行《小企业会计准则》</a:t>
            </a:r>
          </a:p>
          <a:p>
            <a:endParaRPr lang="en-US" altLang="zh-CN" b="1" dirty="0" smtClean="0"/>
          </a:p>
          <a:p>
            <a:endParaRPr lang="zh-CN" altLang="zh-CN" b="1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4467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三、推进会计国际趋同的需要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（一）国际会计组织对中小企业会计研究很重视</a:t>
            </a:r>
          </a:p>
          <a:p>
            <a:r>
              <a:rPr lang="zh-CN" altLang="zh-CN" b="1" dirty="0"/>
              <a:t>（二）英美等主要发达国家均推行差别报告制度</a:t>
            </a:r>
          </a:p>
          <a:p>
            <a:r>
              <a:rPr lang="zh-CN" altLang="zh-CN" b="1" dirty="0"/>
              <a:t>（三）我国小企业会计准则实施要求高于国际标准</a:t>
            </a: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39197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四、保证小企业会计信息质量的需要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1" dirty="0"/>
              <a:t>小企业会计核算标准发展历程</a:t>
            </a:r>
          </a:p>
          <a:p>
            <a:pPr lvl="1"/>
            <a:r>
              <a:rPr lang="en-US" altLang="zh-CN" b="1" dirty="0"/>
              <a:t>1992</a:t>
            </a:r>
            <a:r>
              <a:rPr lang="zh-CN" altLang="zh-CN" b="1" dirty="0"/>
              <a:t>年：分行业会计制度</a:t>
            </a:r>
          </a:p>
          <a:p>
            <a:pPr lvl="1"/>
            <a:r>
              <a:rPr lang="en-US" altLang="zh-CN" b="1" dirty="0"/>
              <a:t>2004</a:t>
            </a:r>
            <a:r>
              <a:rPr lang="zh-CN" altLang="zh-CN" b="1" dirty="0"/>
              <a:t>年：小企业会计制度</a:t>
            </a:r>
          </a:p>
          <a:p>
            <a:pPr lvl="1"/>
            <a:r>
              <a:rPr lang="en-US" altLang="zh-CN" b="1" dirty="0"/>
              <a:t>2011</a:t>
            </a:r>
            <a:r>
              <a:rPr lang="zh-CN" altLang="zh-CN" b="1" dirty="0"/>
              <a:t>年：小企业会计</a:t>
            </a:r>
            <a:r>
              <a:rPr lang="zh-CN" altLang="zh-CN" b="1" dirty="0" smtClean="0"/>
              <a:t>准则</a:t>
            </a:r>
            <a:endParaRPr lang="zh-CN" altLang="zh-CN" b="1" dirty="0"/>
          </a:p>
        </p:txBody>
      </p:sp>
    </p:spTree>
    <p:extLst>
      <p:ext uri="{BB962C8B-B14F-4D97-AF65-F5344CB8AC3E}">
        <p14:creationId xmlns:p14="http://schemas.microsoft.com/office/powerpoint/2010/main" val="697722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小企业会计准则的制定过程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>
          <a:xfrm>
            <a:off x="676655" y="2934040"/>
            <a:ext cx="3822192" cy="3447288"/>
          </a:xfrm>
        </p:spPr>
        <p:txBody>
          <a:bodyPr/>
          <a:lstStyle/>
          <a:p>
            <a:r>
              <a:rPr lang="zh-CN" altLang="zh-CN" b="1" dirty="0"/>
              <a:t>深入调研：理论研究、实践</a:t>
            </a:r>
            <a:r>
              <a:rPr lang="zh-CN" altLang="zh-CN" b="1" dirty="0" smtClean="0"/>
              <a:t>论证</a:t>
            </a:r>
            <a:endParaRPr lang="en-US" altLang="zh-CN" b="1" dirty="0" smtClean="0"/>
          </a:p>
          <a:p>
            <a:r>
              <a:rPr lang="zh-CN" altLang="zh-CN" b="1" dirty="0" smtClean="0"/>
              <a:t>两</a:t>
            </a:r>
            <a:r>
              <a:rPr lang="zh-CN" altLang="zh-CN" b="1" dirty="0"/>
              <a:t>次广泛征求社会意见</a:t>
            </a:r>
          </a:p>
          <a:p>
            <a:r>
              <a:rPr lang="zh-CN" altLang="zh-CN" b="1" dirty="0"/>
              <a:t>组织抽样模拟测试</a:t>
            </a:r>
          </a:p>
          <a:p>
            <a:r>
              <a:rPr lang="zh-CN" altLang="zh-CN" b="1" dirty="0"/>
              <a:t>做好发布实施前准备工作</a:t>
            </a:r>
          </a:p>
          <a:p>
            <a:endParaRPr lang="zh-CN" altLang="zh-CN" b="1" dirty="0"/>
          </a:p>
          <a:p>
            <a:endParaRPr lang="zh-CN" altLang="en-US" dirty="0"/>
          </a:p>
        </p:txBody>
      </p:sp>
      <p:pic>
        <p:nvPicPr>
          <p:cNvPr id="5" name="图片 4" descr="http://www.cctaa-wx.cn/wangxiao/jxjy/xqyzz/kcjy/images0101/02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810" y="2824708"/>
            <a:ext cx="4344670" cy="2476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4178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凤舞九天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凤舞九天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跋涉">
  <a:themeElements>
    <a:clrScheme name="跋涉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跋涉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跋涉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网格">
  <a:themeElements>
    <a:clrScheme name="网格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网格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网格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470</TotalTime>
  <Words>1160</Words>
  <Application>Microsoft Office PowerPoint</Application>
  <PresentationFormat>全屏显示(4:3)</PresentationFormat>
  <Paragraphs>202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5</vt:i4>
      </vt:variant>
      <vt:variant>
        <vt:lpstr>幻灯片标题</vt:lpstr>
      </vt:variant>
      <vt:variant>
        <vt:i4>20</vt:i4>
      </vt:variant>
    </vt:vector>
  </HeadingPairs>
  <TitlesOfParts>
    <vt:vector size="25" baseType="lpstr">
      <vt:lpstr>凤舞九天</vt:lpstr>
      <vt:lpstr>跋涉</vt:lpstr>
      <vt:lpstr>波形</vt:lpstr>
      <vt:lpstr>网格</vt:lpstr>
      <vt:lpstr>暗香扑面</vt:lpstr>
      <vt:lpstr>《小企业会计准则》基本精神及主要内容解析</vt:lpstr>
      <vt:lpstr>关于印发《小企业会计准则》的通知</vt:lpstr>
      <vt:lpstr>本次讲座重点内容</vt:lpstr>
      <vt:lpstr>小企业会计准则的颁布意义</vt:lpstr>
      <vt:lpstr>一、为小企业健康发展提供更好的服务</vt:lpstr>
      <vt:lpstr>二、完善企业会计准则标准体系的需要</vt:lpstr>
      <vt:lpstr>三、推进会计国际趋同的需要</vt:lpstr>
      <vt:lpstr>四、保证小企业会计信息质量的需要</vt:lpstr>
      <vt:lpstr>小企业会计准则的制定过程</vt:lpstr>
      <vt:lpstr>小企业会计准则的主要内容</vt:lpstr>
      <vt:lpstr>一、形成一个完整的体系标准</vt:lpstr>
      <vt:lpstr>（一）简化会计核算要求</vt:lpstr>
      <vt:lpstr>（二）采用历史成本计量</vt:lpstr>
      <vt:lpstr>（三）适用行业范围更广</vt:lpstr>
      <vt:lpstr>二、统一中小企业划分范畴</vt:lpstr>
      <vt:lpstr>二、统一中小企业划分范畴</vt:lpstr>
      <vt:lpstr>三、主要服务于两类对象</vt:lpstr>
      <vt:lpstr>四、致力于协调三大关系</vt:lpstr>
      <vt:lpstr>小企业会计准则的贯彻实施</vt:lpstr>
      <vt:lpstr>五个部门的实施措施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</dc:title>
  <dc:creator>ai</dc:creator>
  <cp:lastModifiedBy>ai</cp:lastModifiedBy>
  <cp:revision>22</cp:revision>
  <dcterms:created xsi:type="dcterms:W3CDTF">2014-09-25T05:43:28Z</dcterms:created>
  <dcterms:modified xsi:type="dcterms:W3CDTF">2014-09-25T13:38:09Z</dcterms:modified>
</cp:coreProperties>
</file>