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6"/>
  </p:notesMasterIdLst>
  <p:sldIdLst>
    <p:sldId id="262" r:id="rId2"/>
    <p:sldId id="264" r:id="rId3"/>
    <p:sldId id="265" r:id="rId4"/>
    <p:sldId id="267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14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DB28C36-3068-44CF-BA49-74957D04C32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56938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72CEC9-E68A-47DA-BF22-C10FCA3A9F92}" type="slidenum">
              <a:rPr lang="en-US" altLang="zh-CN"/>
              <a:pPr/>
              <a:t>1</a:t>
            </a:fld>
            <a:endParaRPr lang="en-US" altLang="zh-CN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duotone>
              <a:schemeClr val="bg2"/>
              <a:srgbClr val="FFF1C1"/>
            </a:duotone>
            <a:lum bright="-10000" contrast="-40000"/>
          </a:blip>
          <a:stretch>
            <a:fillRect/>
          </a:stretch>
        </p:blipFill>
        <p:spPr>
          <a:xfrm>
            <a:off x="1" y="5214950"/>
            <a:ext cx="1472173" cy="16430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1470025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1733" y="2759581"/>
            <a:ext cx="6100534" cy="1740989"/>
          </a:xfrm>
        </p:spPr>
        <p:txBody>
          <a:bodyPr anchor="t"/>
          <a:lstStyle>
            <a:lvl1pPr marL="0" indent="0" algn="ctr">
              <a:buNone/>
              <a:defRPr lang="zh-CN" altLang="en-US" dirty="0"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7D6D0-3596-4ED3-95BC-A68B856309BD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00176"/>
            <a:ext cx="8229600" cy="4714907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05C52-A902-4066-8EDA-A806AB242086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86644" y="274638"/>
            <a:ext cx="1400156" cy="5940444"/>
          </a:xfrm>
        </p:spPr>
        <p:txBody>
          <a:bodyPr vert="eaVert"/>
          <a:lstStyle>
            <a:lvl1pPr algn="ctr">
              <a:defRPr>
                <a:effectLst>
                  <a:outerShdw dist="50800" dir="18900000" algn="tl" rotWithShape="0">
                    <a:srgbClr val="000000">
                      <a:alpha val="75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758006" cy="5940444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D694E-993E-4B38-B289-3FE69B623870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B175-ACE6-4B40-AE97-4EFA571B30A3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14336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643182"/>
            <a:ext cx="7772400" cy="1500187"/>
          </a:xfrm>
        </p:spPr>
        <p:txBody>
          <a:bodyPr anchor="b"/>
          <a:lstStyle>
            <a:lvl1pPr marL="0" indent="0">
              <a:buNone/>
              <a:defRPr lang="zh-CN" altLang="en-US" sz="2800" smtClean="0">
                <a:effectLst/>
              </a:defRPr>
            </a:lvl1pPr>
            <a:lvl2pPr marL="457200" indent="0">
              <a:buNone/>
              <a:defRPr lang="zh-CN" altLang="en-US" sz="2400" smtClean="0">
                <a:effectLst/>
              </a:defRPr>
            </a:lvl2pPr>
            <a:lvl3pPr marL="914400" indent="0">
              <a:buNone/>
              <a:defRPr lang="zh-CN" altLang="en-US" sz="2000" smtClean="0">
                <a:effectLst/>
              </a:defRPr>
            </a:lvl3pPr>
            <a:lvl4pPr marL="1371600" indent="0">
              <a:buNone/>
              <a:defRPr lang="zh-CN" altLang="en-US" sz="1600" smtClean="0">
                <a:effectLst/>
              </a:defRPr>
            </a:lvl4pPr>
            <a:lvl5pPr marL="1828800" indent="0">
              <a:buNone/>
              <a:defRPr lang="zh-CN" altLang="en-US" sz="1400" dirty="0" smtClean="0">
                <a:effectLst/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52F29-B751-4A15-92EF-4FFA9766C24E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duotone>
              <a:schemeClr val="bg2"/>
              <a:srgbClr val="FFF1C1"/>
            </a:duotone>
            <a:lum bright="-10000" contrast="-30000"/>
          </a:blip>
          <a:stretch>
            <a:fillRect/>
          </a:stretch>
        </p:blipFill>
        <p:spPr>
          <a:xfrm>
            <a:off x="7480636" y="0"/>
            <a:ext cx="1663364" cy="2357430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6552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9229-BC52-4C14-92A4-ADD2FBB0E6C3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6408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709A2-04F1-4081-90B9-B39434194109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8DA84-8A48-4449-B177-D4FF353F1D6B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4B57E-B3C0-409B-9A24-C1D4E2706D24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6732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1175" y="5357826"/>
            <a:ext cx="8226225" cy="768028"/>
          </a:xfrm>
        </p:spPr>
        <p:txBody>
          <a:bodyPr anchor="ctr"/>
          <a:lstStyle>
            <a:lvl1pPr algn="ctr">
              <a:defRPr lang="zh-CN" altLang="en-US" sz="3600" b="0" kern="1200" spc="50" dirty="0">
                <a:ln w="12700">
                  <a:noFill/>
                  <a:prstDash val="solid"/>
                </a:ln>
                <a:solidFill>
                  <a:schemeClr val="accent4"/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428604"/>
            <a:ext cx="5111750" cy="48577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6" y="1357298"/>
            <a:ext cx="3008313" cy="39290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695A9-1129-424B-94E4-221B669FB1F4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5298" y="214290"/>
            <a:ext cx="7448602" cy="781052"/>
          </a:xfrm>
        </p:spPr>
        <p:txBody>
          <a:bodyPr anchor="ctr"/>
          <a:lstStyle>
            <a:lvl1pPr algn="ctr" rtl="0">
              <a:spcBef>
                <a:spcPct val="0"/>
              </a:spcBef>
              <a:buNone/>
              <a:defRPr sz="3600" b="0" kern="1200" spc="50">
                <a:ln w="12700">
                  <a:noFill/>
                  <a:prstDash val="solid"/>
                </a:ln>
                <a:solidFill>
                  <a:schemeClr val="accent4"/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81015" y="1000108"/>
            <a:ext cx="7452360" cy="5214974"/>
          </a:xfrm>
          <a:prstGeom prst="snip2DiagRect">
            <a:avLst>
              <a:gd name="adj1" fmla="val 0"/>
              <a:gd name="adj2" fmla="val 1794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53000" y="6243633"/>
            <a:ext cx="3180375" cy="614367"/>
          </a:xfrm>
        </p:spPr>
        <p:txBody>
          <a:bodyPr anchor="t"/>
          <a:lstStyle>
            <a:lvl1pPr marL="0" indent="0" algn="r">
              <a:buNone/>
              <a:defRPr sz="1400"/>
            </a:lvl1pPr>
            <a:lvl2pPr marL="457200" indent="0" algn="r">
              <a:buNone/>
              <a:defRPr sz="1200"/>
            </a:lvl2pPr>
            <a:lvl3pPr marL="914400" indent="0" algn="r">
              <a:buNone/>
              <a:defRPr sz="1000"/>
            </a:lvl3pPr>
            <a:lvl4pPr marL="1371600" indent="0" algn="r">
              <a:buNone/>
              <a:defRPr sz="900"/>
            </a:lvl4pPr>
            <a:lvl5pPr marL="1828800" indent="0" algn="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492878"/>
            <a:ext cx="1676384" cy="365125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2285984" y="6492876"/>
            <a:ext cx="2643206" cy="365125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83073" y="5347005"/>
            <a:ext cx="871200" cy="871200"/>
          </a:xfrm>
          <a:prstGeom prst="rtTriangl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fld id="{91AF6573-1F64-4B8F-BD6C-03C083A77DE1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60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matte">
              <a:bevelT w="12700" h="12700"/>
            </a:sp3d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99F3E5E-E294-4675-A5D9-256622B9AFA0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zh-CN" altLang="en-US" sz="4400" b="0" kern="1200" spc="50" dirty="0">
          <a:ln w="12700">
            <a:noFill/>
            <a:prstDash val="solid"/>
          </a:ln>
          <a:solidFill>
            <a:schemeClr val="accent4"/>
          </a:solidFill>
          <a:effectLst>
            <a:outerShdw blurRad="38100" dist="20320" dir="27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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标题 3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4" name="文本占位符 3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170000"/>
              </a:lnSpc>
              <a:spcBef>
                <a:spcPct val="40000"/>
              </a:spcBef>
            </a:pPr>
            <a:r>
              <a:rPr lang="zh-CN" altLang="en-US" b="1" dirty="0">
                <a:solidFill>
                  <a:srgbClr val="00FF00"/>
                </a:solidFill>
              </a:rPr>
              <a:t>数据模型：</a:t>
            </a:r>
            <a:r>
              <a:rPr lang="zh-CN" altLang="en-US" b="1" dirty="0"/>
              <a:t>用来描述数据库中数据的存储方式，是现实世界数据特征的模拟和抽象。</a:t>
            </a:r>
            <a:r>
              <a:rPr lang="zh-CN" altLang="en-US" b="1" dirty="0">
                <a:solidFill>
                  <a:srgbClr val="00FF00"/>
                </a:solidFill>
              </a:rPr>
              <a:t> </a:t>
            </a:r>
          </a:p>
          <a:p>
            <a:pPr algn="just">
              <a:lnSpc>
                <a:spcPct val="170000"/>
              </a:lnSpc>
            </a:pPr>
            <a:r>
              <a:rPr lang="zh-CN" altLang="en-US" b="1" dirty="0" smtClean="0">
                <a:latin typeface="宋体" charset="-122"/>
                <a:cs typeface="Times New Roman" pitchFamily="18" charset="0"/>
              </a:rPr>
              <a:t>关系</a:t>
            </a:r>
            <a:r>
              <a:rPr lang="zh-CN" altLang="en-US" dirty="0" smtClean="0"/>
              <a:t>数据</a:t>
            </a:r>
            <a:r>
              <a:rPr lang="zh-CN" altLang="en-US" b="1" dirty="0" smtClean="0">
                <a:latin typeface="宋体" charset="-122"/>
                <a:cs typeface="Times New Roman" pitchFamily="18" charset="0"/>
              </a:rPr>
              <a:t>模型</a:t>
            </a:r>
            <a:r>
              <a:rPr lang="zh-CN" altLang="en-US" b="1" dirty="0">
                <a:latin typeface="宋体" charset="-122"/>
                <a:cs typeface="Times New Roman" pitchFamily="18" charset="0"/>
              </a:rPr>
              <a:t>是一个</a:t>
            </a:r>
            <a:r>
              <a:rPr lang="zh-CN" altLang="en-US" b="1" dirty="0">
                <a:solidFill>
                  <a:srgbClr val="FFFF00"/>
                </a:solidFill>
                <a:latin typeface="宋体" charset="-122"/>
                <a:cs typeface="Times New Roman" pitchFamily="18" charset="0"/>
              </a:rPr>
              <a:t>二维表格</a:t>
            </a:r>
            <a:r>
              <a:rPr lang="zh-CN" altLang="en-US" b="1" dirty="0">
                <a:latin typeface="宋体" charset="-122"/>
                <a:cs typeface="Times New Roman" pitchFamily="18" charset="0"/>
              </a:rPr>
              <a:t>，表格各栏目构成关系的框架，框架中填满的数据表达了关系。</a:t>
            </a:r>
          </a:p>
          <a:p>
            <a:pPr algn="just">
              <a:lnSpc>
                <a:spcPct val="170000"/>
              </a:lnSpc>
            </a:pPr>
            <a:r>
              <a:rPr lang="zh-CN" altLang="en-US" b="1" dirty="0">
                <a:latin typeface="宋体" charset="-122"/>
                <a:cs typeface="Times New Roman" pitchFamily="18" charset="0"/>
              </a:rPr>
              <a:t>著名的</a:t>
            </a:r>
            <a:r>
              <a:rPr lang="en-US" altLang="zh-CN" b="1" dirty="0">
                <a:latin typeface="宋体" charset="-122"/>
                <a:cs typeface="Times New Roman" pitchFamily="18" charset="0"/>
              </a:rPr>
              <a:t>DB2</a:t>
            </a:r>
            <a:r>
              <a:rPr lang="zh-CN" altLang="en-US" b="1" dirty="0">
                <a:latin typeface="宋体" charset="-122"/>
                <a:cs typeface="Times New Roman" pitchFamily="18" charset="0"/>
              </a:rPr>
              <a:t>、</a:t>
            </a:r>
            <a:r>
              <a:rPr lang="en-US" altLang="zh-CN" b="1" dirty="0">
                <a:latin typeface="宋体" charset="-122"/>
                <a:cs typeface="Times New Roman" pitchFamily="18" charset="0"/>
              </a:rPr>
              <a:t>Oracle</a:t>
            </a:r>
            <a:r>
              <a:rPr lang="zh-CN" altLang="en-US" b="1" dirty="0">
                <a:latin typeface="宋体" charset="-122"/>
                <a:cs typeface="Times New Roman" pitchFamily="18" charset="0"/>
              </a:rPr>
              <a:t>、</a:t>
            </a:r>
            <a:r>
              <a:rPr lang="en-US" altLang="zh-CN" b="1" dirty="0">
                <a:latin typeface="宋体" charset="-122"/>
                <a:cs typeface="Times New Roman" pitchFamily="18" charset="0"/>
              </a:rPr>
              <a:t>Sybase</a:t>
            </a:r>
            <a:r>
              <a:rPr lang="zh-CN" altLang="en-US" b="1" dirty="0">
                <a:latin typeface="宋体" charset="-122"/>
                <a:cs typeface="Times New Roman" pitchFamily="18" charset="0"/>
              </a:rPr>
              <a:t>等都是</a:t>
            </a:r>
            <a:r>
              <a:rPr lang="zh-CN" altLang="en-US" b="1" dirty="0">
                <a:latin typeface="宋体" charset="-122"/>
              </a:rPr>
              <a:t>采用关系模型的</a:t>
            </a:r>
            <a:r>
              <a:rPr lang="zh-CN" altLang="en-US" b="1" dirty="0">
                <a:latin typeface="宋体" charset="-122"/>
                <a:cs typeface="Times New Roman" pitchFamily="18" charset="0"/>
              </a:rPr>
              <a:t>数据库管理系统。 </a:t>
            </a:r>
            <a:r>
              <a:rPr lang="zh-CN" altLang="en-US" b="1" dirty="0">
                <a:latin typeface="宋体" charset="-122"/>
              </a:rPr>
              <a:t>  </a:t>
            </a:r>
          </a:p>
          <a:p>
            <a:endParaRPr lang="zh-CN" altLang="en-US" dirty="0"/>
          </a:p>
        </p:txBody>
      </p:sp>
      <p:sp>
        <p:nvSpPr>
          <p:cNvPr id="35" name="文本占位符 3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6" name="内容占位符 3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764704"/>
            <a:ext cx="7772400" cy="918434"/>
          </a:xfrm>
        </p:spPr>
        <p:txBody>
          <a:bodyPr/>
          <a:lstStyle/>
          <a:p>
            <a:r>
              <a:rPr lang="zh-CN" altLang="en-US" dirty="0"/>
              <a:t>信息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584" y="2204865"/>
            <a:ext cx="7344816" cy="4104456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Wingdings" pitchFamily="2" charset="2"/>
              <a:buChar char="u"/>
            </a:pPr>
            <a:r>
              <a:rPr lang="zh-CN" altLang="en-US" dirty="0"/>
              <a:t>信息是指现实世界事物的存在方式或运动状态的反映。具体地说，信息是一种已经被加工为特定形式的数据，这种数据形式对接收者来说是有意义的，而且对当前和将来的决策具有明显的或实际的价值。在信息社会中，信息是一种资源，其重要性可以与物质和能量相提并论，是企业赖以生存和发展所必须的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00FFFF"/>
                </a:solidFill>
                <a:latin typeface="楷体_GB2312" pitchFamily="49" charset="-122"/>
                <a:ea typeface="楷体_GB2312" pitchFamily="49" charset="-122"/>
              </a:rPr>
              <a:t>数据库系统</a:t>
            </a:r>
            <a:r>
              <a:rPr lang="zh-CN" altLang="en-US" b="1" dirty="0">
                <a:solidFill>
                  <a:srgbClr val="00FFFF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b="1" dirty="0" smtClean="0">
                <a:solidFill>
                  <a:srgbClr val="00FFFF"/>
                </a:solidFill>
                <a:latin typeface="楷体_GB2312" pitchFamily="49" charset="-122"/>
                <a:ea typeface="楷体_GB2312" pitchFamily="49" charset="-122"/>
              </a:rPr>
              <a:t>DBS</a:t>
            </a:r>
            <a:r>
              <a:rPr lang="zh-CN" altLang="en-US" b="1" dirty="0">
                <a:solidFill>
                  <a:srgbClr val="00FFFF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ct val="40000"/>
              </a:spcBef>
            </a:pPr>
            <a:r>
              <a:rPr lang="zh-CN" altLang="en-US" b="1" dirty="0">
                <a:solidFill>
                  <a:srgbClr val="00FF00"/>
                </a:solidFill>
              </a:rPr>
              <a:t>完整的数据库系统组成：</a:t>
            </a:r>
          </a:p>
          <a:p>
            <a:pPr algn="just">
              <a:lnSpc>
                <a:spcPct val="90000"/>
              </a:lnSpc>
              <a:spcBef>
                <a:spcPct val="40000"/>
              </a:spcBef>
            </a:pPr>
            <a:r>
              <a:rPr lang="zh-CN" altLang="en-US" b="1" dirty="0">
                <a:latin typeface="宋体" charset="-122"/>
                <a:cs typeface="Times New Roman" pitchFamily="18" charset="0"/>
              </a:rPr>
              <a:t>① </a:t>
            </a:r>
            <a:r>
              <a:rPr lang="zh-CN" altLang="en-US" b="1" dirty="0"/>
              <a:t>硬件、操作系统</a:t>
            </a:r>
          </a:p>
          <a:p>
            <a:pPr algn="just">
              <a:lnSpc>
                <a:spcPct val="90000"/>
              </a:lnSpc>
              <a:spcBef>
                <a:spcPct val="40000"/>
              </a:spcBef>
            </a:pPr>
            <a:r>
              <a:rPr lang="zh-CN" altLang="en-US" b="1" dirty="0">
                <a:latin typeface="宋体" charset="-122"/>
              </a:rPr>
              <a:t>② </a:t>
            </a:r>
            <a:r>
              <a:rPr lang="zh-CN" altLang="en-US" b="1" dirty="0"/>
              <a:t>数据库、</a:t>
            </a:r>
            <a:r>
              <a:rPr lang="zh-CN" altLang="en-US" b="1" dirty="0">
                <a:latin typeface="宋体" charset="-122"/>
              </a:rPr>
              <a:t>数据库管理系统（应用开发工具）</a:t>
            </a:r>
          </a:p>
          <a:p>
            <a:pPr algn="just">
              <a:lnSpc>
                <a:spcPct val="90000"/>
              </a:lnSpc>
              <a:spcBef>
                <a:spcPct val="40000"/>
              </a:spcBef>
            </a:pPr>
            <a:r>
              <a:rPr lang="zh-CN" altLang="en-US" b="1" dirty="0">
                <a:latin typeface="宋体" charset="-122"/>
                <a:cs typeface="Times New Roman" pitchFamily="18" charset="0"/>
              </a:rPr>
              <a:t>③ </a:t>
            </a:r>
            <a:r>
              <a:rPr lang="zh-CN" altLang="en-US" b="1" dirty="0">
                <a:latin typeface="宋体" charset="-122"/>
              </a:rPr>
              <a:t>应用程序系统</a:t>
            </a:r>
          </a:p>
          <a:p>
            <a:pPr algn="just">
              <a:lnSpc>
                <a:spcPct val="90000"/>
              </a:lnSpc>
              <a:spcBef>
                <a:spcPct val="40000"/>
              </a:spcBef>
            </a:pPr>
            <a:r>
              <a:rPr lang="zh-CN" altLang="en-US" b="1" dirty="0">
                <a:latin typeface="宋体" charset="-122"/>
                <a:cs typeface="Times New Roman" pitchFamily="18" charset="0"/>
              </a:rPr>
              <a:t>④ </a:t>
            </a:r>
            <a:r>
              <a:rPr lang="zh-CN" altLang="en-US" b="1" dirty="0"/>
              <a:t>数据库管理员</a:t>
            </a:r>
          </a:p>
          <a:p>
            <a:pPr algn="just">
              <a:lnSpc>
                <a:spcPct val="90000"/>
              </a:lnSpc>
              <a:spcBef>
                <a:spcPct val="40000"/>
              </a:spcBef>
            </a:pPr>
            <a:r>
              <a:rPr lang="zh-CN" altLang="en-US" b="1" dirty="0">
                <a:latin typeface="宋体" charset="-122"/>
                <a:cs typeface="Times New Roman" pitchFamily="18" charset="0"/>
              </a:rPr>
              <a:t>⑤ </a:t>
            </a:r>
            <a:r>
              <a:rPr lang="zh-CN" altLang="en-US" b="1" dirty="0"/>
              <a:t>用户</a:t>
            </a:r>
            <a:r>
              <a:rPr lang="zh-CN" altLang="en-US" b="1" dirty="0">
                <a:latin typeface="宋体" charset="-122"/>
              </a:rPr>
              <a:t> 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7806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7"/>
          <p:cNvGrpSpPr>
            <a:grpSpLocks/>
          </p:cNvGrpSpPr>
          <p:nvPr/>
        </p:nvGrpSpPr>
        <p:grpSpPr bwMode="auto">
          <a:xfrm>
            <a:off x="319336" y="1855725"/>
            <a:ext cx="4972691" cy="3327524"/>
            <a:chOff x="1104" y="816"/>
            <a:chExt cx="4375" cy="3304"/>
          </a:xfrm>
        </p:grpSpPr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1104" y="816"/>
              <a:ext cx="970" cy="25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tIns="0" bIns="0"/>
            <a:lstStyle/>
            <a:p>
              <a:pPr algn="ctr" eaLnBrk="0" hangingPunct="0"/>
              <a:r>
                <a:rPr kumimoji="0" lang="zh-CN" altLang="en-US" sz="1800" b="1" dirty="0">
                  <a:solidFill>
                    <a:schemeClr val="bg1"/>
                  </a:solidFill>
                </a:rPr>
                <a:t>用户</a:t>
              </a:r>
              <a:r>
                <a:rPr kumimoji="0" lang="en-US" altLang="zh-CN" sz="1800" b="1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2268" y="816"/>
              <a:ext cx="1164" cy="25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tIns="0" bIns="0"/>
            <a:lstStyle/>
            <a:p>
              <a:pPr algn="ctr" eaLnBrk="0" hangingPunct="0"/>
              <a:r>
                <a:rPr kumimoji="0" lang="zh-CN" altLang="en-US" sz="1800" b="1" dirty="0">
                  <a:solidFill>
                    <a:schemeClr val="bg1"/>
                  </a:solidFill>
                </a:rPr>
                <a:t>用户</a:t>
              </a:r>
              <a:r>
                <a:rPr kumimoji="0" lang="en-US" altLang="zh-CN" sz="18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4208" y="816"/>
              <a:ext cx="971" cy="25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tIns="0" bIns="0"/>
            <a:lstStyle/>
            <a:p>
              <a:pPr algn="ctr" eaLnBrk="0" hangingPunct="0"/>
              <a:r>
                <a:rPr kumimoji="0" lang="zh-CN" altLang="en-US" sz="1800" b="1">
                  <a:solidFill>
                    <a:schemeClr val="bg1"/>
                  </a:solidFill>
                </a:rPr>
                <a:t>用户</a:t>
              </a:r>
              <a:r>
                <a:rPr kumimoji="0" lang="en-US" altLang="zh-CN" sz="1800" b="1">
                  <a:solidFill>
                    <a:schemeClr val="bg1"/>
                  </a:solidFill>
                </a:rPr>
                <a:t>N</a:t>
              </a: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3626" y="816"/>
              <a:ext cx="582" cy="25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just" eaLnBrk="0" hangingPunct="0"/>
              <a:r>
                <a:rPr kumimoji="0" lang="en-US" altLang="zh-CN" sz="1800" b="1">
                  <a:solidFill>
                    <a:srgbClr val="FFFFFF"/>
                  </a:solidFill>
                </a:rPr>
                <a:t>……</a:t>
              </a:r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1687" y="1070"/>
              <a:ext cx="1164" cy="25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2851" y="1070"/>
              <a:ext cx="0" cy="25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 flipH="1">
              <a:off x="2851" y="1070"/>
              <a:ext cx="1745" cy="25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grpSp>
          <p:nvGrpSpPr>
            <p:cNvPr id="16" name="Group 26"/>
            <p:cNvGrpSpPr>
              <a:grpSpLocks/>
            </p:cNvGrpSpPr>
            <p:nvPr/>
          </p:nvGrpSpPr>
          <p:grpSpPr bwMode="auto">
            <a:xfrm>
              <a:off x="2074" y="2086"/>
              <a:ext cx="1553" cy="2034"/>
              <a:chOff x="2074" y="2086"/>
              <a:chExt cx="1553" cy="2034"/>
            </a:xfrm>
          </p:grpSpPr>
          <p:sp>
            <p:nvSpPr>
              <p:cNvPr id="21" name="Line 16"/>
              <p:cNvSpPr>
                <a:spLocks noChangeShapeType="1"/>
              </p:cNvSpPr>
              <p:nvPr/>
            </p:nvSpPr>
            <p:spPr bwMode="auto">
              <a:xfrm flipH="1">
                <a:off x="2851" y="3103"/>
                <a:ext cx="0" cy="255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800"/>
              </a:p>
            </p:txBody>
          </p:sp>
          <p:sp>
            <p:nvSpPr>
              <p:cNvPr id="22" name="Oval 17"/>
              <p:cNvSpPr>
                <a:spLocks noChangeArrowheads="1"/>
              </p:cNvSpPr>
              <p:nvPr/>
            </p:nvSpPr>
            <p:spPr bwMode="auto">
              <a:xfrm>
                <a:off x="2074" y="2086"/>
                <a:ext cx="1553" cy="101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r>
                  <a:rPr kumimoji="0" lang="zh-CN" altLang="en-US" sz="1800" b="1" dirty="0">
                    <a:solidFill>
                      <a:schemeClr val="bg1"/>
                    </a:solidFill>
                  </a:rPr>
                  <a:t>数据库管理系统</a:t>
                </a:r>
              </a:p>
            </p:txBody>
          </p:sp>
          <p:sp>
            <p:nvSpPr>
              <p:cNvPr id="23" name="AutoShape 18"/>
              <p:cNvSpPr>
                <a:spLocks noChangeArrowheads="1"/>
              </p:cNvSpPr>
              <p:nvPr/>
            </p:nvSpPr>
            <p:spPr bwMode="auto">
              <a:xfrm>
                <a:off x="2074" y="3358"/>
                <a:ext cx="1553" cy="762"/>
              </a:xfrm>
              <a:prstGeom prst="flowChartMagneticDisk">
                <a:avLst/>
              </a:prstGeom>
              <a:solidFill>
                <a:srgbClr val="FFFFFF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ts val="500"/>
                  </a:spcBef>
                  <a:spcAft>
                    <a:spcPts val="500"/>
                  </a:spcAft>
                </a:pPr>
                <a:r>
                  <a:rPr kumimoji="0" lang="zh-CN" altLang="en-US" sz="1800" b="1">
                    <a:solidFill>
                      <a:schemeClr val="bg1"/>
                    </a:solidFill>
                  </a:rPr>
                  <a:t>数据库</a:t>
                </a:r>
              </a:p>
            </p:txBody>
          </p:sp>
        </p:grpSp>
        <p:sp>
          <p:nvSpPr>
            <p:cNvPr id="17" name="AutoShape 19"/>
            <p:cNvSpPr>
              <a:spLocks noChangeArrowheads="1"/>
            </p:cNvSpPr>
            <p:nvPr/>
          </p:nvSpPr>
          <p:spPr bwMode="auto">
            <a:xfrm>
              <a:off x="2074" y="1324"/>
              <a:ext cx="1552" cy="509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tIns="72000" bIns="36000"/>
            <a:lstStyle/>
            <a:p>
              <a:pPr algn="ctr" eaLnBrk="0" hangingPunct="0"/>
              <a:r>
                <a:rPr kumimoji="0" lang="zh-CN" altLang="en-US" sz="1800" b="1" dirty="0">
                  <a:solidFill>
                    <a:schemeClr val="bg1"/>
                  </a:solidFill>
                </a:rPr>
                <a:t>应用程序系统</a:t>
              </a:r>
            </a:p>
          </p:txBody>
        </p:sp>
        <p:sp>
          <p:nvSpPr>
            <p:cNvPr id="18" name="Line 20"/>
            <p:cNvSpPr>
              <a:spLocks noChangeShapeType="1"/>
            </p:cNvSpPr>
            <p:nvPr/>
          </p:nvSpPr>
          <p:spPr bwMode="auto">
            <a:xfrm>
              <a:off x="2851" y="1833"/>
              <a:ext cx="0" cy="253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19" name="Text Box 21"/>
            <p:cNvSpPr txBox="1">
              <a:spLocks noChangeArrowheads="1"/>
            </p:cNvSpPr>
            <p:nvPr/>
          </p:nvSpPr>
          <p:spPr bwMode="auto">
            <a:xfrm>
              <a:off x="4402" y="2341"/>
              <a:ext cx="1077" cy="7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tIns="72000" bIns="0"/>
            <a:lstStyle/>
            <a:p>
              <a:pPr algn="ctr" eaLnBrk="0" hangingPunct="0"/>
              <a:r>
                <a:rPr kumimoji="0" lang="zh-CN" altLang="en-US" sz="1800" b="1" dirty="0" smtClean="0">
                  <a:solidFill>
                    <a:schemeClr val="bg1"/>
                  </a:solidFill>
                </a:rPr>
                <a:t>数据库</a:t>
              </a:r>
              <a:endParaRPr kumimoji="0" lang="en-US" altLang="zh-CN" sz="1800" b="1" dirty="0" smtClean="0">
                <a:solidFill>
                  <a:schemeClr val="bg1"/>
                </a:solidFill>
              </a:endParaRPr>
            </a:p>
            <a:p>
              <a:pPr algn="ctr" eaLnBrk="0" hangingPunct="0"/>
              <a:r>
                <a:rPr kumimoji="0" lang="zh-CN" altLang="en-US" sz="1800" b="1" dirty="0" smtClean="0">
                  <a:solidFill>
                    <a:schemeClr val="bg1"/>
                  </a:solidFill>
                </a:rPr>
                <a:t>管理员</a:t>
              </a:r>
              <a:endParaRPr kumimoji="0" lang="zh-CN" altLang="en-US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Line 22"/>
            <p:cNvSpPr>
              <a:spLocks noChangeShapeType="1"/>
            </p:cNvSpPr>
            <p:nvPr/>
          </p:nvSpPr>
          <p:spPr bwMode="auto">
            <a:xfrm>
              <a:off x="3626" y="2595"/>
              <a:ext cx="776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669052" y="1261696"/>
            <a:ext cx="1775792" cy="4112188"/>
            <a:chOff x="6669052" y="1261696"/>
            <a:chExt cx="1775792" cy="4112188"/>
          </a:xfrm>
        </p:grpSpPr>
        <p:sp>
          <p:nvSpPr>
            <p:cNvPr id="2" name="Text Box 5"/>
            <p:cNvSpPr txBox="1">
              <a:spLocks noChangeArrowheads="1"/>
            </p:cNvSpPr>
            <p:nvPr/>
          </p:nvSpPr>
          <p:spPr bwMode="auto">
            <a:xfrm>
              <a:off x="6785620" y="1261696"/>
              <a:ext cx="1450504" cy="10156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 dirty="0" smtClean="0">
                  <a:solidFill>
                    <a:schemeClr val="bg1"/>
                  </a:solidFill>
                </a:rPr>
                <a:t>现实世界</a:t>
              </a:r>
              <a:endParaRPr lang="en-US" altLang="zh-CN" b="1" dirty="0" smtClean="0">
                <a:solidFill>
                  <a:schemeClr val="bg1"/>
                </a:solidFill>
              </a:endParaRPr>
            </a:p>
            <a:p>
              <a:pPr>
                <a:spcBef>
                  <a:spcPct val="50000"/>
                </a:spcBef>
              </a:pP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3" name="Text Box 6"/>
            <p:cNvSpPr txBox="1">
              <a:spLocks noChangeArrowheads="1"/>
            </p:cNvSpPr>
            <p:nvPr/>
          </p:nvSpPr>
          <p:spPr bwMode="auto">
            <a:xfrm>
              <a:off x="6785620" y="2798562"/>
              <a:ext cx="1435224" cy="10156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 dirty="0" smtClean="0">
                  <a:solidFill>
                    <a:schemeClr val="bg1"/>
                  </a:solidFill>
                </a:rPr>
                <a:t>信息世界</a:t>
              </a:r>
              <a:endParaRPr lang="en-US" altLang="zh-CN" b="1" dirty="0" smtClean="0">
                <a:solidFill>
                  <a:schemeClr val="bg1"/>
                </a:solidFill>
              </a:endParaRPr>
            </a:p>
            <a:p>
              <a:pPr>
                <a:spcBef>
                  <a:spcPct val="50000"/>
                </a:spcBef>
              </a:pPr>
              <a:r>
                <a:rPr lang="zh-CN" altLang="en-US" b="1" dirty="0" smtClean="0">
                  <a:solidFill>
                    <a:srgbClr val="FF0000"/>
                  </a:solidFill>
                  <a:latin typeface="宋体" charset="-122"/>
                  <a:cs typeface="Times New Roman" pitchFamily="18" charset="0"/>
                </a:rPr>
                <a:t>概念模型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4" name="Text Box 7"/>
            <p:cNvSpPr txBox="1">
              <a:spLocks noChangeArrowheads="1"/>
            </p:cNvSpPr>
            <p:nvPr/>
          </p:nvSpPr>
          <p:spPr bwMode="auto">
            <a:xfrm>
              <a:off x="6669052" y="4358221"/>
              <a:ext cx="1775792" cy="10156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 dirty="0" smtClean="0">
                  <a:solidFill>
                    <a:schemeClr val="bg1"/>
                  </a:solidFill>
                </a:rPr>
                <a:t>计算机世界</a:t>
              </a:r>
              <a:endParaRPr lang="en-US" altLang="zh-CN" b="1" dirty="0" smtClean="0">
                <a:solidFill>
                  <a:schemeClr val="bg1"/>
                </a:solidFill>
              </a:endParaRPr>
            </a:p>
            <a:p>
              <a:pPr>
                <a:spcBef>
                  <a:spcPct val="50000"/>
                </a:spcBef>
              </a:pPr>
              <a:r>
                <a:rPr lang="zh-CN" altLang="en-US" b="1" dirty="0" smtClean="0">
                  <a:solidFill>
                    <a:srgbClr val="FF0000"/>
                  </a:solidFill>
                  <a:latin typeface="宋体" charset="-122"/>
                </a:rPr>
                <a:t>数据</a:t>
              </a:r>
              <a:r>
                <a:rPr lang="zh-CN" altLang="en-US" b="1" dirty="0" smtClean="0">
                  <a:solidFill>
                    <a:srgbClr val="FF0000"/>
                  </a:solidFill>
                  <a:latin typeface="宋体" charset="-122"/>
                  <a:cs typeface="Times New Roman" pitchFamily="18" charset="0"/>
                </a:rPr>
                <a:t>模型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4" name="下箭头 23"/>
            <p:cNvSpPr/>
            <p:nvPr/>
          </p:nvSpPr>
          <p:spPr>
            <a:xfrm>
              <a:off x="7380312" y="2302839"/>
              <a:ext cx="288032" cy="495723"/>
            </a:xfrm>
            <a:prstGeom prst="downArrow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下箭头 24"/>
            <p:cNvSpPr/>
            <p:nvPr/>
          </p:nvSpPr>
          <p:spPr>
            <a:xfrm>
              <a:off x="7412932" y="3836595"/>
              <a:ext cx="288032" cy="495723"/>
            </a:xfrm>
            <a:prstGeom prst="downArrow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9157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凤舞九天">
  <a:themeElements>
    <a:clrScheme name="凤舞九天">
      <a:dk1>
        <a:sysClr val="windowText" lastClr="000000"/>
      </a:dk1>
      <a:lt1>
        <a:sysClr val="window" lastClr="FFFFFF"/>
      </a:lt1>
      <a:dk2>
        <a:srgbClr val="004646"/>
      </a:dk2>
      <a:lt2>
        <a:srgbClr val="E1F0FF"/>
      </a:lt2>
      <a:accent1>
        <a:srgbClr val="50742F"/>
      </a:accent1>
      <a:accent2>
        <a:srgbClr val="268868"/>
      </a:accent2>
      <a:accent3>
        <a:srgbClr val="33BD56"/>
      </a:accent3>
      <a:accent4>
        <a:srgbClr val="4BC5B9"/>
      </a:accent4>
      <a:accent5>
        <a:srgbClr val="3163CA"/>
      </a:accent5>
      <a:accent6>
        <a:srgbClr val="4B14AA"/>
      </a:accent6>
      <a:hlink>
        <a:srgbClr val="D9BE02"/>
      </a:hlink>
      <a:folHlink>
        <a:srgbClr val="F900F9"/>
      </a:folHlink>
    </a:clrScheme>
    <a:fontScheme name="凤舞九天">
      <a:majorFont>
        <a:latin typeface="Footlight MT Light"/>
        <a:ea typeface=""/>
        <a:cs typeface=""/>
        <a:font script="Jpan" typeface="ＭＳ Ｐゴシック"/>
        <a:font script="Hang" typeface="맑은 고딕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oudy Old Style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凤舞九天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atMod val="180000"/>
              </a:schemeClr>
            </a:gs>
            <a:gs pos="50000">
              <a:schemeClr val="phClr">
                <a:tint val="40000"/>
                <a:satMod val="175000"/>
              </a:schemeClr>
            </a:gs>
            <a:gs pos="100000">
              <a:schemeClr val="phClr">
                <a:tint val="65000"/>
                <a:satMod val="18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38000"/>
                <a:satMod val="150000"/>
              </a:schemeClr>
            </a:gs>
            <a:gs pos="50000">
              <a:schemeClr val="phClr">
                <a:shade val="100000"/>
                <a:satMod val="100000"/>
              </a:schemeClr>
            </a:gs>
            <a:gs pos="100000">
              <a:schemeClr val="phClr">
                <a:shade val="38000"/>
                <a:satMod val="150000"/>
              </a:schemeClr>
            </a:gs>
          </a:gsLst>
          <a:lin ang="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00000"/>
              </a:schemeClr>
            </a:gs>
            <a:gs pos="100000">
              <a:schemeClr val="phClr">
                <a:shade val="15000"/>
                <a:satMod val="300000"/>
              </a:schemeClr>
            </a:gs>
          </a:gsLst>
          <a:path path="circle">
            <a:fillToRect l="10000" t="180000" r="1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tile tx="0" ty="0" sx="50000" sy="5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122</TotalTime>
  <Words>198</Words>
  <Application>Microsoft Office PowerPoint</Application>
  <PresentationFormat>全屏显示(4:3)</PresentationFormat>
  <Paragraphs>27</Paragraphs>
  <Slides>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凤舞九天</vt:lpstr>
      <vt:lpstr>PowerPoint 演示文稿</vt:lpstr>
      <vt:lpstr>信息</vt:lpstr>
      <vt:lpstr>数据库系统（DBS）</vt:lpstr>
      <vt:lpstr>PowerPoint 演示文稿</vt:lpstr>
    </vt:vector>
  </TitlesOfParts>
  <Company>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数据库原理与技术   602教研室  刘瑞</dc:title>
  <dc:creator>Zhang</dc:creator>
  <cp:lastModifiedBy>nieyuzhen</cp:lastModifiedBy>
  <cp:revision>15</cp:revision>
  <dcterms:created xsi:type="dcterms:W3CDTF">2001-11-24T14:26:06Z</dcterms:created>
  <dcterms:modified xsi:type="dcterms:W3CDTF">2015-07-03T06:56:36Z</dcterms:modified>
</cp:coreProperties>
</file>