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标题" id="{92D13B62-5E6D-4DF1-8D3C-7873EC8FDAE2}">
          <p14:sldIdLst>
            <p14:sldId id="256"/>
          </p14:sldIdLst>
        </p14:section>
        <p14:section name="概况" id="{CA848CD6-3A13-464D-B7A5-08AB16765880}">
          <p14:sldIdLst>
            <p14:sldId id="257"/>
            <p14:sldId id="258"/>
          </p14:sldIdLst>
        </p14:section>
        <p14:section name="特点、参数等" id="{E1EF6253-CE30-42BF-B3DD-2280CEFA2547}">
          <p14:sldIdLst>
            <p14:sldId id="259"/>
            <p14:sldId id="260"/>
            <p14:sldId id="261"/>
            <p14:sldId id="262"/>
          </p14:sldIdLst>
        </p14:section>
        <p14:section name="图片欣赏" id="{B18385C0-DF72-4C69-87A8-99BBA0226B43}">
          <p14:sldIdLst>
            <p14:sldId id="263"/>
            <p14:sldId id="264"/>
            <p14:sldId id="26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7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89F741-1DF8-498E-84CF-BB7D59D6A69C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zh-CN" altLang="en-US"/>
        </a:p>
      </dgm:t>
    </dgm:pt>
    <dgm:pt modelId="{68871816-56FA-4068-924A-AFF349BA4466}">
      <dgm:prSet/>
      <dgm:spPr/>
      <dgm:t>
        <a:bodyPr/>
        <a:lstStyle/>
        <a:p>
          <a:pPr rtl="0"/>
          <a:r>
            <a:rPr lang="zh-CN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高性能，</a:t>
          </a:r>
          <a:endParaRPr lang="zh-CN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E4D662DE-91ED-43DC-9997-47C041323650}" type="parTrans" cxnId="{137BD2DD-5B3C-4C40-844D-B598F619B435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4E08AAC2-B3E4-4087-902E-344EE9960979}" type="sibTrans" cxnId="{137BD2DD-5B3C-4C40-844D-B598F619B435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72B87D6-244E-482D-AAA4-CC06D65C006B}">
      <dgm:prSet/>
      <dgm:spPr/>
      <dgm:t>
        <a:bodyPr/>
        <a:lstStyle/>
        <a:p>
          <a:pPr rtl="0"/>
          <a:r>
            <a:rPr lang="zh-CN" smtClean="0">
              <a:latin typeface="微软雅黑" panose="020B0503020204020204" pitchFamily="34" charset="-122"/>
              <a:ea typeface="微软雅黑" panose="020B0503020204020204" pitchFamily="34" charset="-122"/>
            </a:rPr>
            <a:t>峰值速度和持续速度都创造了新的世界纪录；</a:t>
          </a:r>
          <a:endParaRPr lang="zh-CN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325B32B-2F4E-43D8-A50E-F89A3B17F7F1}" type="parTrans" cxnId="{F43A0A24-5E33-4B10-A40E-9B3E76F07A08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7D83D8C8-C54E-4464-B5D6-B17625D76233}" type="sibTrans" cxnId="{F43A0A24-5E33-4B10-A40E-9B3E76F07A08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B94573EF-03C4-4575-AA8B-25B20511BDAC}">
      <dgm:prSet/>
      <dgm:spPr/>
      <dgm:t>
        <a:bodyPr/>
        <a:lstStyle/>
        <a:p>
          <a:pPr rtl="0"/>
          <a:r>
            <a:rPr lang="zh-CN" smtClean="0">
              <a:latin typeface="微软雅黑" panose="020B0503020204020204" pitchFamily="34" charset="-122"/>
              <a:ea typeface="微软雅黑" panose="020B0503020204020204" pitchFamily="34" charset="-122"/>
            </a:rPr>
            <a:t>低能耗，</a:t>
          </a:r>
          <a:endParaRPr lang="zh-CN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2DFE74D9-EF0E-42EB-8316-0D6A46E02E4C}" type="parTrans" cxnId="{A7F59D9C-6C7E-472D-BFB7-35F1357837D3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AFBA2501-5926-4CE4-B836-030E2D67D286}" type="sibTrans" cxnId="{A7F59D9C-6C7E-472D-BFB7-35F1357837D3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3F366B6E-DFF6-48E7-A51B-8E29F1A817EA}">
      <dgm:prSet/>
      <dgm:spPr/>
      <dgm:t>
        <a:bodyPr/>
        <a:lstStyle/>
        <a:p>
          <a:pPr rtl="0"/>
          <a:r>
            <a:rPr lang="zh-CN" smtClean="0">
              <a:latin typeface="微软雅黑" panose="020B0503020204020204" pitchFamily="34" charset="-122"/>
              <a:ea typeface="微软雅黑" panose="020B0503020204020204" pitchFamily="34" charset="-122"/>
            </a:rPr>
            <a:t>能效比为每瓦特</a:t>
          </a:r>
          <a:r>
            <a:rPr lang="en-US" smtClean="0">
              <a:latin typeface="微软雅黑" panose="020B0503020204020204" pitchFamily="34" charset="-122"/>
              <a:ea typeface="微软雅黑" panose="020B0503020204020204" pitchFamily="34" charset="-122"/>
            </a:rPr>
            <a:t>19</a:t>
          </a:r>
          <a:r>
            <a:rPr lang="zh-CN" smtClean="0">
              <a:latin typeface="微软雅黑" panose="020B0503020204020204" pitchFamily="34" charset="-122"/>
              <a:ea typeface="微软雅黑" panose="020B0503020204020204" pitchFamily="34" charset="-122"/>
            </a:rPr>
            <a:t>亿次，达到了世界先进水平；</a:t>
          </a:r>
          <a:endParaRPr lang="zh-CN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260D7A8-92B7-410A-8008-0ACD16130819}" type="parTrans" cxnId="{D01456CF-022C-497F-BD60-1A12BE21BD9C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9E56819-CEF8-437E-B011-1EA127BCD02A}" type="sibTrans" cxnId="{D01456CF-022C-497F-BD60-1A12BE21BD9C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77D44FE0-EFB8-43E9-8124-4EF8A6E64821}">
      <dgm:prSet/>
      <dgm:spPr/>
      <dgm:t>
        <a:bodyPr/>
        <a:lstStyle/>
        <a:p>
          <a:pPr rtl="0"/>
          <a:r>
            <a:rPr lang="zh-CN" smtClean="0">
              <a:latin typeface="微软雅黑" panose="020B0503020204020204" pitchFamily="34" charset="-122"/>
              <a:ea typeface="微软雅黑" panose="020B0503020204020204" pitchFamily="34" charset="-122"/>
            </a:rPr>
            <a:t>应用广，</a:t>
          </a:r>
          <a:endParaRPr lang="zh-CN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411A0F9F-84B8-4361-8E51-2F0421C14F14}" type="parTrans" cxnId="{4AD1ABEA-E8C1-452C-B1F4-B65AD91CAF3F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5EB57D2-5653-43D0-B02E-E08A01CB306A}" type="sibTrans" cxnId="{4AD1ABEA-E8C1-452C-B1F4-B65AD91CAF3F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7D23A6A6-0D6D-4CEF-B931-18B7C57FEF72}">
      <dgm:prSet/>
      <dgm:spPr/>
      <dgm:t>
        <a:bodyPr/>
        <a:lstStyle/>
        <a:p>
          <a:pPr rtl="0"/>
          <a:r>
            <a:rPr lang="zh-CN" smtClean="0">
              <a:latin typeface="微软雅黑" panose="020B0503020204020204" pitchFamily="34" charset="-122"/>
              <a:ea typeface="微软雅黑" panose="020B0503020204020204" pitchFamily="34" charset="-122"/>
            </a:rPr>
            <a:t>主打科学工程计算，兼顾了云计算；</a:t>
          </a:r>
          <a:endParaRPr lang="zh-CN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1E7E66B6-8630-4DBA-AB07-DB447BC69F61}" type="parTrans" cxnId="{F307D8DA-9678-45B8-B4DF-E76698775CBB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BCFD41F-8766-45A5-8CFE-8719B234E372}" type="sibTrans" cxnId="{F307D8DA-9678-45B8-B4DF-E76698775CBB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5E54389-3D09-4674-8CC8-55EA0AAFA54E}">
      <dgm:prSet/>
      <dgm:spPr/>
      <dgm:t>
        <a:bodyPr/>
        <a:lstStyle/>
        <a:p>
          <a:pPr rtl="0"/>
          <a:r>
            <a:rPr lang="zh-CN" smtClean="0">
              <a:latin typeface="微软雅黑" panose="020B0503020204020204" pitchFamily="34" charset="-122"/>
              <a:ea typeface="微软雅黑" panose="020B0503020204020204" pitchFamily="34" charset="-122"/>
            </a:rPr>
            <a:t>易使用，</a:t>
          </a:r>
          <a:endParaRPr lang="zh-CN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6616530-7762-4D44-9DB0-6F199ACCC1CC}" type="parTrans" cxnId="{282C02DB-9B9D-447E-84A3-58B4E82F930E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E0ECF05-05BC-42CF-8213-4D1BFCADE993}" type="sibTrans" cxnId="{282C02DB-9B9D-447E-84A3-58B4E82F930E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7014D9C6-5295-4D88-9D7F-D2F9899F4ACA}">
      <dgm:prSet/>
      <dgm:spPr/>
      <dgm:t>
        <a:bodyPr/>
        <a:lstStyle/>
        <a:p>
          <a:pPr rtl="0"/>
          <a:r>
            <a:rPr lang="zh-CN" smtClean="0">
              <a:latin typeface="微软雅黑" panose="020B0503020204020204" pitchFamily="34" charset="-122"/>
              <a:ea typeface="微软雅黑" panose="020B0503020204020204" pitchFamily="34" charset="-122"/>
            </a:rPr>
            <a:t>创新发展了异构融合体系结构，提高了软件兼容性和易编程性；</a:t>
          </a:r>
          <a:endParaRPr lang="zh-CN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1188525E-009C-49CE-808C-DFBD52340553}" type="parTrans" cxnId="{1311659B-59D6-449B-A347-BE5B706005CC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992F4264-2E14-4E0E-9819-7A031B935C8F}" type="sibTrans" cxnId="{1311659B-59D6-449B-A347-BE5B706005CC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AC8EC1BD-ED68-48AA-86E4-11FF4E5F8F09}">
      <dgm:prSet/>
      <dgm:spPr/>
      <dgm:t>
        <a:bodyPr/>
        <a:lstStyle/>
        <a:p>
          <a:pPr rtl="0"/>
          <a:r>
            <a:rPr lang="zh-CN" smtClean="0">
              <a:latin typeface="微软雅黑" panose="020B0503020204020204" pitchFamily="34" charset="-122"/>
              <a:ea typeface="微软雅黑" panose="020B0503020204020204" pitchFamily="34" charset="-122"/>
            </a:rPr>
            <a:t>性价比高，</a:t>
          </a:r>
          <a:endParaRPr lang="zh-CN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FDC9672-638A-4773-A1CF-95FEDFB451AB}" type="parTrans" cxnId="{08CA380E-0C96-4CF0-9ACB-C54A872FB088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714BE214-C353-4776-B353-EA9182F029C5}" type="sibTrans" cxnId="{08CA380E-0C96-4CF0-9ACB-C54A872FB088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ED88E53B-7046-4429-AB80-8C54CCE4CC13}">
      <dgm:prSet/>
      <dgm:spPr/>
      <dgm:t>
        <a:bodyPr/>
        <a:lstStyle/>
        <a:p>
          <a:pPr rtl="0"/>
          <a:r>
            <a:rPr lang="zh-CN" smtClean="0">
              <a:latin typeface="微软雅黑" panose="020B0503020204020204" pitchFamily="34" charset="-122"/>
              <a:ea typeface="微软雅黑" panose="020B0503020204020204" pitchFamily="34" charset="-122"/>
            </a:rPr>
            <a:t>性能世界第一，研制经费仅为美国“泰坦”超级计算机的一半。</a:t>
          </a:r>
          <a:endParaRPr lang="zh-CN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34305A79-0856-4CE0-A4DA-52C34C0962E9}" type="parTrans" cxnId="{DBDB464C-A917-4D76-9D47-DED424071135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09FB4C6-635D-4697-B1D1-6DD6409802AB}" type="sibTrans" cxnId="{DBDB464C-A917-4D76-9D47-DED424071135}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C8B5B57-FF6D-4FAF-A3C9-4664F71033C6}" type="pres">
      <dgm:prSet presAssocID="{9D89F741-1DF8-498E-84CF-BB7D59D6A69C}" presName="Name0" presStyleCnt="0">
        <dgm:presLayoutVars>
          <dgm:dir/>
          <dgm:animLvl val="lvl"/>
          <dgm:resizeHandles val="exact"/>
        </dgm:presLayoutVars>
      </dgm:prSet>
      <dgm:spPr/>
    </dgm:pt>
    <dgm:pt modelId="{DB754239-0A3B-470A-86D1-9EBBEB15160D}" type="pres">
      <dgm:prSet presAssocID="{68871816-56FA-4068-924A-AFF349BA4466}" presName="linNode" presStyleCnt="0"/>
      <dgm:spPr/>
    </dgm:pt>
    <dgm:pt modelId="{57077008-A4D1-4BD0-B151-1C26626C2A88}" type="pres">
      <dgm:prSet presAssocID="{68871816-56FA-4068-924A-AFF349BA4466}" presName="parentText" presStyleLbl="node1" presStyleIdx="0" presStyleCnt="5">
        <dgm:presLayoutVars>
          <dgm:chMax val="1"/>
          <dgm:bulletEnabled val="1"/>
        </dgm:presLayoutVars>
      </dgm:prSet>
      <dgm:spPr/>
    </dgm:pt>
    <dgm:pt modelId="{E57C5A6C-8CBB-4750-ABCE-341DE0DB1C24}" type="pres">
      <dgm:prSet presAssocID="{68871816-56FA-4068-924A-AFF349BA4466}" presName="descendantText" presStyleLbl="alignAccFollowNode1" presStyleIdx="0" presStyleCnt="5">
        <dgm:presLayoutVars>
          <dgm:bulletEnabled val="1"/>
        </dgm:presLayoutVars>
      </dgm:prSet>
      <dgm:spPr/>
    </dgm:pt>
    <dgm:pt modelId="{8B842BC3-427F-47EA-AC30-CD5A258DCC98}" type="pres">
      <dgm:prSet presAssocID="{4E08AAC2-B3E4-4087-902E-344EE9960979}" presName="sp" presStyleCnt="0"/>
      <dgm:spPr/>
    </dgm:pt>
    <dgm:pt modelId="{1029B587-D60E-4DD3-B696-538EDF52CF8D}" type="pres">
      <dgm:prSet presAssocID="{B94573EF-03C4-4575-AA8B-25B20511BDAC}" presName="linNode" presStyleCnt="0"/>
      <dgm:spPr/>
    </dgm:pt>
    <dgm:pt modelId="{8FCF7223-D3BF-4D1D-B5FB-72EAD8EEA10C}" type="pres">
      <dgm:prSet presAssocID="{B94573EF-03C4-4575-AA8B-25B20511BDAC}" presName="parentText" presStyleLbl="node1" presStyleIdx="1" presStyleCnt="5">
        <dgm:presLayoutVars>
          <dgm:chMax val="1"/>
          <dgm:bulletEnabled val="1"/>
        </dgm:presLayoutVars>
      </dgm:prSet>
      <dgm:spPr/>
    </dgm:pt>
    <dgm:pt modelId="{B9258919-9B0B-4157-8322-0639AA16042D}" type="pres">
      <dgm:prSet presAssocID="{B94573EF-03C4-4575-AA8B-25B20511BDAC}" presName="descendantText" presStyleLbl="alignAccFollowNode1" presStyleIdx="1" presStyleCnt="5">
        <dgm:presLayoutVars>
          <dgm:bulletEnabled val="1"/>
        </dgm:presLayoutVars>
      </dgm:prSet>
      <dgm:spPr/>
    </dgm:pt>
    <dgm:pt modelId="{911DCAA9-12F8-4E7F-91E3-756DB3A833E9}" type="pres">
      <dgm:prSet presAssocID="{AFBA2501-5926-4CE4-B836-030E2D67D286}" presName="sp" presStyleCnt="0"/>
      <dgm:spPr/>
    </dgm:pt>
    <dgm:pt modelId="{91E0465F-4BDB-4625-94BC-8D13492D50E2}" type="pres">
      <dgm:prSet presAssocID="{77D44FE0-EFB8-43E9-8124-4EF8A6E64821}" presName="linNode" presStyleCnt="0"/>
      <dgm:spPr/>
    </dgm:pt>
    <dgm:pt modelId="{EEB862A4-7DD6-4FFC-AD28-A2F694CDA0CE}" type="pres">
      <dgm:prSet presAssocID="{77D44FE0-EFB8-43E9-8124-4EF8A6E64821}" presName="parentText" presStyleLbl="node1" presStyleIdx="2" presStyleCnt="5">
        <dgm:presLayoutVars>
          <dgm:chMax val="1"/>
          <dgm:bulletEnabled val="1"/>
        </dgm:presLayoutVars>
      </dgm:prSet>
      <dgm:spPr/>
    </dgm:pt>
    <dgm:pt modelId="{C78C7E39-506F-48CD-A3B2-7517FCA543BF}" type="pres">
      <dgm:prSet presAssocID="{77D44FE0-EFB8-43E9-8124-4EF8A6E64821}" presName="descendantText" presStyleLbl="alignAccFollowNode1" presStyleIdx="2" presStyleCnt="5">
        <dgm:presLayoutVars>
          <dgm:bulletEnabled val="1"/>
        </dgm:presLayoutVars>
      </dgm:prSet>
      <dgm:spPr/>
    </dgm:pt>
    <dgm:pt modelId="{575210DC-E632-4F31-9C78-D7EA0AE2AE05}" type="pres">
      <dgm:prSet presAssocID="{C5EB57D2-5653-43D0-B02E-E08A01CB306A}" presName="sp" presStyleCnt="0"/>
      <dgm:spPr/>
    </dgm:pt>
    <dgm:pt modelId="{7A181810-B24E-4E11-B23F-1F9989155E7A}" type="pres">
      <dgm:prSet presAssocID="{F5E54389-3D09-4674-8CC8-55EA0AAFA54E}" presName="linNode" presStyleCnt="0"/>
      <dgm:spPr/>
    </dgm:pt>
    <dgm:pt modelId="{1C16B45F-DAF2-4B2D-996E-2B580129CE31}" type="pres">
      <dgm:prSet presAssocID="{F5E54389-3D09-4674-8CC8-55EA0AAFA54E}" presName="parentText" presStyleLbl="node1" presStyleIdx="3" presStyleCnt="5">
        <dgm:presLayoutVars>
          <dgm:chMax val="1"/>
          <dgm:bulletEnabled val="1"/>
        </dgm:presLayoutVars>
      </dgm:prSet>
      <dgm:spPr/>
    </dgm:pt>
    <dgm:pt modelId="{CF22219F-23F2-403D-8F7C-45AA69221B6D}" type="pres">
      <dgm:prSet presAssocID="{F5E54389-3D09-4674-8CC8-55EA0AAFA54E}" presName="descendantText" presStyleLbl="alignAccFollowNode1" presStyleIdx="3" presStyleCnt="5">
        <dgm:presLayoutVars>
          <dgm:bulletEnabled val="1"/>
        </dgm:presLayoutVars>
      </dgm:prSet>
      <dgm:spPr/>
    </dgm:pt>
    <dgm:pt modelId="{98707D2E-D660-4C31-803B-82163691BD13}" type="pres">
      <dgm:prSet presAssocID="{8E0ECF05-05BC-42CF-8213-4D1BFCADE993}" presName="sp" presStyleCnt="0"/>
      <dgm:spPr/>
    </dgm:pt>
    <dgm:pt modelId="{A936A731-3029-41EE-8EDA-F7674FC3BB56}" type="pres">
      <dgm:prSet presAssocID="{AC8EC1BD-ED68-48AA-86E4-11FF4E5F8F09}" presName="linNode" presStyleCnt="0"/>
      <dgm:spPr/>
    </dgm:pt>
    <dgm:pt modelId="{3842ED5B-C0A6-4A39-A447-40374AFC4A96}" type="pres">
      <dgm:prSet presAssocID="{AC8EC1BD-ED68-48AA-86E4-11FF4E5F8F09}" presName="parentText" presStyleLbl="node1" presStyleIdx="4" presStyleCnt="5">
        <dgm:presLayoutVars>
          <dgm:chMax val="1"/>
          <dgm:bulletEnabled val="1"/>
        </dgm:presLayoutVars>
      </dgm:prSet>
      <dgm:spPr/>
    </dgm:pt>
    <dgm:pt modelId="{00861C93-0DB6-41D7-A757-926DBB6CF58B}" type="pres">
      <dgm:prSet presAssocID="{AC8EC1BD-ED68-48AA-86E4-11FF4E5F8F09}" presName="descendantText" presStyleLbl="alignAccFollowNode1" presStyleIdx="4" presStyleCnt="5">
        <dgm:presLayoutVars>
          <dgm:bulletEnabled val="1"/>
        </dgm:presLayoutVars>
      </dgm:prSet>
      <dgm:spPr/>
    </dgm:pt>
  </dgm:ptLst>
  <dgm:cxnLst>
    <dgm:cxn modelId="{08CA380E-0C96-4CF0-9ACB-C54A872FB088}" srcId="{9D89F741-1DF8-498E-84CF-BB7D59D6A69C}" destId="{AC8EC1BD-ED68-48AA-86E4-11FF4E5F8F09}" srcOrd="4" destOrd="0" parTransId="{8FDC9672-638A-4773-A1CF-95FEDFB451AB}" sibTransId="{714BE214-C353-4776-B353-EA9182F029C5}"/>
    <dgm:cxn modelId="{8AE005DB-6758-423F-8BB2-341183E4AB0B}" type="presOf" srcId="{B94573EF-03C4-4575-AA8B-25B20511BDAC}" destId="{8FCF7223-D3BF-4D1D-B5FB-72EAD8EEA10C}" srcOrd="0" destOrd="0" presId="urn:microsoft.com/office/officeart/2005/8/layout/vList5"/>
    <dgm:cxn modelId="{97882C6C-81D8-40D5-A49C-D19AFF0B5E42}" type="presOf" srcId="{68871816-56FA-4068-924A-AFF349BA4466}" destId="{57077008-A4D1-4BD0-B151-1C26626C2A88}" srcOrd="0" destOrd="0" presId="urn:microsoft.com/office/officeart/2005/8/layout/vList5"/>
    <dgm:cxn modelId="{A7F59D9C-6C7E-472D-BFB7-35F1357837D3}" srcId="{9D89F741-1DF8-498E-84CF-BB7D59D6A69C}" destId="{B94573EF-03C4-4575-AA8B-25B20511BDAC}" srcOrd="1" destOrd="0" parTransId="{2DFE74D9-EF0E-42EB-8316-0D6A46E02E4C}" sibTransId="{AFBA2501-5926-4CE4-B836-030E2D67D286}"/>
    <dgm:cxn modelId="{DBDB464C-A917-4D76-9D47-DED424071135}" srcId="{AC8EC1BD-ED68-48AA-86E4-11FF4E5F8F09}" destId="{ED88E53B-7046-4429-AB80-8C54CCE4CC13}" srcOrd="0" destOrd="0" parTransId="{34305A79-0856-4CE0-A4DA-52C34C0962E9}" sibTransId="{509FB4C6-635D-4697-B1D1-6DD6409802AB}"/>
    <dgm:cxn modelId="{4AD1ABEA-E8C1-452C-B1F4-B65AD91CAF3F}" srcId="{9D89F741-1DF8-498E-84CF-BB7D59D6A69C}" destId="{77D44FE0-EFB8-43E9-8124-4EF8A6E64821}" srcOrd="2" destOrd="0" parTransId="{411A0F9F-84B8-4361-8E51-2F0421C14F14}" sibTransId="{C5EB57D2-5653-43D0-B02E-E08A01CB306A}"/>
    <dgm:cxn modelId="{11BE7530-9399-4FAE-B413-A504A9B5A5E0}" type="presOf" srcId="{572B87D6-244E-482D-AAA4-CC06D65C006B}" destId="{E57C5A6C-8CBB-4750-ABCE-341DE0DB1C24}" srcOrd="0" destOrd="0" presId="urn:microsoft.com/office/officeart/2005/8/layout/vList5"/>
    <dgm:cxn modelId="{137BD2DD-5B3C-4C40-844D-B598F619B435}" srcId="{9D89F741-1DF8-498E-84CF-BB7D59D6A69C}" destId="{68871816-56FA-4068-924A-AFF349BA4466}" srcOrd="0" destOrd="0" parTransId="{E4D662DE-91ED-43DC-9997-47C041323650}" sibTransId="{4E08AAC2-B3E4-4087-902E-344EE9960979}"/>
    <dgm:cxn modelId="{F43A0A24-5E33-4B10-A40E-9B3E76F07A08}" srcId="{68871816-56FA-4068-924A-AFF349BA4466}" destId="{572B87D6-244E-482D-AAA4-CC06D65C006B}" srcOrd="0" destOrd="0" parTransId="{C325B32B-2F4E-43D8-A50E-F89A3B17F7F1}" sibTransId="{7D83D8C8-C54E-4464-B5D6-B17625D76233}"/>
    <dgm:cxn modelId="{F307D8DA-9678-45B8-B4DF-E76698775CBB}" srcId="{77D44FE0-EFB8-43E9-8124-4EF8A6E64821}" destId="{7D23A6A6-0D6D-4CEF-B931-18B7C57FEF72}" srcOrd="0" destOrd="0" parTransId="{1E7E66B6-8630-4DBA-AB07-DB447BC69F61}" sibTransId="{FBCFD41F-8766-45A5-8CFE-8719B234E372}"/>
    <dgm:cxn modelId="{AD5AE1CD-8C23-4E9E-9872-71EB5C440734}" type="presOf" srcId="{7014D9C6-5295-4D88-9D7F-D2F9899F4ACA}" destId="{CF22219F-23F2-403D-8F7C-45AA69221B6D}" srcOrd="0" destOrd="0" presId="urn:microsoft.com/office/officeart/2005/8/layout/vList5"/>
    <dgm:cxn modelId="{90E664F3-CB00-4329-8344-79026C592578}" type="presOf" srcId="{9D89F741-1DF8-498E-84CF-BB7D59D6A69C}" destId="{8C8B5B57-FF6D-4FAF-A3C9-4664F71033C6}" srcOrd="0" destOrd="0" presId="urn:microsoft.com/office/officeart/2005/8/layout/vList5"/>
    <dgm:cxn modelId="{C41A5091-C5F3-4AA4-A606-97985AA7AC64}" type="presOf" srcId="{F5E54389-3D09-4674-8CC8-55EA0AAFA54E}" destId="{1C16B45F-DAF2-4B2D-996E-2B580129CE31}" srcOrd="0" destOrd="0" presId="urn:microsoft.com/office/officeart/2005/8/layout/vList5"/>
    <dgm:cxn modelId="{282C02DB-9B9D-447E-84A3-58B4E82F930E}" srcId="{9D89F741-1DF8-498E-84CF-BB7D59D6A69C}" destId="{F5E54389-3D09-4674-8CC8-55EA0AAFA54E}" srcOrd="3" destOrd="0" parTransId="{C6616530-7762-4D44-9DB0-6F199ACCC1CC}" sibTransId="{8E0ECF05-05BC-42CF-8213-4D1BFCADE993}"/>
    <dgm:cxn modelId="{980A6C02-8B14-43F7-A8E0-C3826CB64B21}" type="presOf" srcId="{3F366B6E-DFF6-48E7-A51B-8E29F1A817EA}" destId="{B9258919-9B0B-4157-8322-0639AA16042D}" srcOrd="0" destOrd="0" presId="urn:microsoft.com/office/officeart/2005/8/layout/vList5"/>
    <dgm:cxn modelId="{97CBE417-5C50-452B-9C99-0E6C40F1AEF0}" type="presOf" srcId="{7D23A6A6-0D6D-4CEF-B931-18B7C57FEF72}" destId="{C78C7E39-506F-48CD-A3B2-7517FCA543BF}" srcOrd="0" destOrd="0" presId="urn:microsoft.com/office/officeart/2005/8/layout/vList5"/>
    <dgm:cxn modelId="{3B72CB44-B4F9-4781-81F3-C6431E47D4DF}" type="presOf" srcId="{AC8EC1BD-ED68-48AA-86E4-11FF4E5F8F09}" destId="{3842ED5B-C0A6-4A39-A447-40374AFC4A96}" srcOrd="0" destOrd="0" presId="urn:microsoft.com/office/officeart/2005/8/layout/vList5"/>
    <dgm:cxn modelId="{D5B89BC2-0A2F-4C70-B615-9E3E50800089}" type="presOf" srcId="{ED88E53B-7046-4429-AB80-8C54CCE4CC13}" destId="{00861C93-0DB6-41D7-A757-926DBB6CF58B}" srcOrd="0" destOrd="0" presId="urn:microsoft.com/office/officeart/2005/8/layout/vList5"/>
    <dgm:cxn modelId="{52751F71-79FD-48B4-95CD-C32B2534021D}" type="presOf" srcId="{77D44FE0-EFB8-43E9-8124-4EF8A6E64821}" destId="{EEB862A4-7DD6-4FFC-AD28-A2F694CDA0CE}" srcOrd="0" destOrd="0" presId="urn:microsoft.com/office/officeart/2005/8/layout/vList5"/>
    <dgm:cxn modelId="{1311659B-59D6-449B-A347-BE5B706005CC}" srcId="{F5E54389-3D09-4674-8CC8-55EA0AAFA54E}" destId="{7014D9C6-5295-4D88-9D7F-D2F9899F4ACA}" srcOrd="0" destOrd="0" parTransId="{1188525E-009C-49CE-808C-DFBD52340553}" sibTransId="{992F4264-2E14-4E0E-9819-7A031B935C8F}"/>
    <dgm:cxn modelId="{D01456CF-022C-497F-BD60-1A12BE21BD9C}" srcId="{B94573EF-03C4-4575-AA8B-25B20511BDAC}" destId="{3F366B6E-DFF6-48E7-A51B-8E29F1A817EA}" srcOrd="0" destOrd="0" parTransId="{5260D7A8-92B7-410A-8008-0ACD16130819}" sibTransId="{C9E56819-CEF8-437E-B011-1EA127BCD02A}"/>
    <dgm:cxn modelId="{AEE8E889-0EB8-4DC2-B288-BA6A445D9CE5}" type="presParOf" srcId="{8C8B5B57-FF6D-4FAF-A3C9-4664F71033C6}" destId="{DB754239-0A3B-470A-86D1-9EBBEB15160D}" srcOrd="0" destOrd="0" presId="urn:microsoft.com/office/officeart/2005/8/layout/vList5"/>
    <dgm:cxn modelId="{533BAAB6-0716-449E-B467-A3F59D70E6C3}" type="presParOf" srcId="{DB754239-0A3B-470A-86D1-9EBBEB15160D}" destId="{57077008-A4D1-4BD0-B151-1C26626C2A88}" srcOrd="0" destOrd="0" presId="urn:microsoft.com/office/officeart/2005/8/layout/vList5"/>
    <dgm:cxn modelId="{9955DE0C-450B-40AB-8486-BC9C6369EC63}" type="presParOf" srcId="{DB754239-0A3B-470A-86D1-9EBBEB15160D}" destId="{E57C5A6C-8CBB-4750-ABCE-341DE0DB1C24}" srcOrd="1" destOrd="0" presId="urn:microsoft.com/office/officeart/2005/8/layout/vList5"/>
    <dgm:cxn modelId="{E8AD2FF1-AFDD-48B6-87A3-7F412FD2095D}" type="presParOf" srcId="{8C8B5B57-FF6D-4FAF-A3C9-4664F71033C6}" destId="{8B842BC3-427F-47EA-AC30-CD5A258DCC98}" srcOrd="1" destOrd="0" presId="urn:microsoft.com/office/officeart/2005/8/layout/vList5"/>
    <dgm:cxn modelId="{4578D0BA-06E2-4541-B9A9-D790A8EED18E}" type="presParOf" srcId="{8C8B5B57-FF6D-4FAF-A3C9-4664F71033C6}" destId="{1029B587-D60E-4DD3-B696-538EDF52CF8D}" srcOrd="2" destOrd="0" presId="urn:microsoft.com/office/officeart/2005/8/layout/vList5"/>
    <dgm:cxn modelId="{693E0ECF-7355-4C01-9BE2-481A477EB4F3}" type="presParOf" srcId="{1029B587-D60E-4DD3-B696-538EDF52CF8D}" destId="{8FCF7223-D3BF-4D1D-B5FB-72EAD8EEA10C}" srcOrd="0" destOrd="0" presId="urn:microsoft.com/office/officeart/2005/8/layout/vList5"/>
    <dgm:cxn modelId="{3F1C26DA-F57E-4D8B-984D-55811E1C36B7}" type="presParOf" srcId="{1029B587-D60E-4DD3-B696-538EDF52CF8D}" destId="{B9258919-9B0B-4157-8322-0639AA16042D}" srcOrd="1" destOrd="0" presId="urn:microsoft.com/office/officeart/2005/8/layout/vList5"/>
    <dgm:cxn modelId="{FD14E5DC-C50C-47B0-ABAA-6E0022EF75E8}" type="presParOf" srcId="{8C8B5B57-FF6D-4FAF-A3C9-4664F71033C6}" destId="{911DCAA9-12F8-4E7F-91E3-756DB3A833E9}" srcOrd="3" destOrd="0" presId="urn:microsoft.com/office/officeart/2005/8/layout/vList5"/>
    <dgm:cxn modelId="{9F3A7938-1C2B-4035-9199-E3C8A8DDB8F9}" type="presParOf" srcId="{8C8B5B57-FF6D-4FAF-A3C9-4664F71033C6}" destId="{91E0465F-4BDB-4625-94BC-8D13492D50E2}" srcOrd="4" destOrd="0" presId="urn:microsoft.com/office/officeart/2005/8/layout/vList5"/>
    <dgm:cxn modelId="{B3C044AE-8DAE-4778-91A4-86D0FDD8A96A}" type="presParOf" srcId="{91E0465F-4BDB-4625-94BC-8D13492D50E2}" destId="{EEB862A4-7DD6-4FFC-AD28-A2F694CDA0CE}" srcOrd="0" destOrd="0" presId="urn:microsoft.com/office/officeart/2005/8/layout/vList5"/>
    <dgm:cxn modelId="{B3A01F3F-3AE7-4460-8B2D-5191DFACFE29}" type="presParOf" srcId="{91E0465F-4BDB-4625-94BC-8D13492D50E2}" destId="{C78C7E39-506F-48CD-A3B2-7517FCA543BF}" srcOrd="1" destOrd="0" presId="urn:microsoft.com/office/officeart/2005/8/layout/vList5"/>
    <dgm:cxn modelId="{754045EB-BAC7-4964-8FFF-168D5FEECE75}" type="presParOf" srcId="{8C8B5B57-FF6D-4FAF-A3C9-4664F71033C6}" destId="{575210DC-E632-4F31-9C78-D7EA0AE2AE05}" srcOrd="5" destOrd="0" presId="urn:microsoft.com/office/officeart/2005/8/layout/vList5"/>
    <dgm:cxn modelId="{97A1851D-B70C-4FC4-B54B-4675A771AA81}" type="presParOf" srcId="{8C8B5B57-FF6D-4FAF-A3C9-4664F71033C6}" destId="{7A181810-B24E-4E11-B23F-1F9989155E7A}" srcOrd="6" destOrd="0" presId="urn:microsoft.com/office/officeart/2005/8/layout/vList5"/>
    <dgm:cxn modelId="{D6C6745F-862F-4FFF-8EDE-3955501D639C}" type="presParOf" srcId="{7A181810-B24E-4E11-B23F-1F9989155E7A}" destId="{1C16B45F-DAF2-4B2D-996E-2B580129CE31}" srcOrd="0" destOrd="0" presId="urn:microsoft.com/office/officeart/2005/8/layout/vList5"/>
    <dgm:cxn modelId="{899BFEF6-9AD6-4D75-9B35-607A35BEBBA9}" type="presParOf" srcId="{7A181810-B24E-4E11-B23F-1F9989155E7A}" destId="{CF22219F-23F2-403D-8F7C-45AA69221B6D}" srcOrd="1" destOrd="0" presId="urn:microsoft.com/office/officeart/2005/8/layout/vList5"/>
    <dgm:cxn modelId="{E0B32EFF-8F1F-42FF-819E-02FF945CF770}" type="presParOf" srcId="{8C8B5B57-FF6D-4FAF-A3C9-4664F71033C6}" destId="{98707D2E-D660-4C31-803B-82163691BD13}" srcOrd="7" destOrd="0" presId="urn:microsoft.com/office/officeart/2005/8/layout/vList5"/>
    <dgm:cxn modelId="{648A2CC2-5162-4C9D-AC88-EF540BF258CD}" type="presParOf" srcId="{8C8B5B57-FF6D-4FAF-A3C9-4664F71033C6}" destId="{A936A731-3029-41EE-8EDA-F7674FC3BB56}" srcOrd="8" destOrd="0" presId="urn:microsoft.com/office/officeart/2005/8/layout/vList5"/>
    <dgm:cxn modelId="{33F4E5ED-A437-4A41-877D-9A53F0362845}" type="presParOf" srcId="{A936A731-3029-41EE-8EDA-F7674FC3BB56}" destId="{3842ED5B-C0A6-4A39-A447-40374AFC4A96}" srcOrd="0" destOrd="0" presId="urn:microsoft.com/office/officeart/2005/8/layout/vList5"/>
    <dgm:cxn modelId="{86A0BFF3-E5F4-43B2-90A3-999441CCCBDD}" type="presParOf" srcId="{A936A731-3029-41EE-8EDA-F7674FC3BB56}" destId="{00861C93-0DB6-41D7-A757-926DBB6CF58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7C5A6C-8CBB-4750-ABCE-341DE0DB1C24}">
      <dsp:nvSpPr>
        <dsp:cNvPr id="0" name=""/>
        <dsp:cNvSpPr/>
      </dsp:nvSpPr>
      <dsp:spPr>
        <a:xfrm rot="5400000">
          <a:off x="4933848" y="-2045929"/>
          <a:ext cx="702766" cy="497433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sz="1400" kern="1200" smtClean="0">
              <a:latin typeface="微软雅黑" panose="020B0503020204020204" pitchFamily="34" charset="-122"/>
              <a:ea typeface="微软雅黑" panose="020B0503020204020204" pitchFamily="34" charset="-122"/>
            </a:rPr>
            <a:t>峰值速度和持续速度都创造了新的世界纪录；</a:t>
          </a:r>
          <a:endParaRPr lang="zh-CN" sz="1400" kern="120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 rot="-5400000">
        <a:off x="2798063" y="124162"/>
        <a:ext cx="4940030" cy="634154"/>
      </dsp:txXfrm>
    </dsp:sp>
    <dsp:sp modelId="{57077008-A4D1-4BD0-B151-1C26626C2A88}">
      <dsp:nvSpPr>
        <dsp:cNvPr id="0" name=""/>
        <dsp:cNvSpPr/>
      </dsp:nvSpPr>
      <dsp:spPr>
        <a:xfrm>
          <a:off x="0" y="2009"/>
          <a:ext cx="2798064" cy="87845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33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高性能，</a:t>
          </a:r>
          <a:endParaRPr lang="zh-CN" sz="33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42883" y="44892"/>
        <a:ext cx="2712298" cy="792692"/>
      </dsp:txXfrm>
    </dsp:sp>
    <dsp:sp modelId="{B9258919-9B0B-4157-8322-0639AA16042D}">
      <dsp:nvSpPr>
        <dsp:cNvPr id="0" name=""/>
        <dsp:cNvSpPr/>
      </dsp:nvSpPr>
      <dsp:spPr>
        <a:xfrm rot="5400000">
          <a:off x="4933848" y="-1123548"/>
          <a:ext cx="702766" cy="497433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sz="1400" kern="1200" smtClean="0">
              <a:latin typeface="微软雅黑" panose="020B0503020204020204" pitchFamily="34" charset="-122"/>
              <a:ea typeface="微软雅黑" panose="020B0503020204020204" pitchFamily="34" charset="-122"/>
            </a:rPr>
            <a:t>能效比为每瓦特</a:t>
          </a:r>
          <a:r>
            <a:rPr lang="en-US" sz="1400" kern="1200" smtClean="0">
              <a:latin typeface="微软雅黑" panose="020B0503020204020204" pitchFamily="34" charset="-122"/>
              <a:ea typeface="微软雅黑" panose="020B0503020204020204" pitchFamily="34" charset="-122"/>
            </a:rPr>
            <a:t>19</a:t>
          </a:r>
          <a:r>
            <a:rPr lang="zh-CN" sz="1400" kern="1200" smtClean="0">
              <a:latin typeface="微软雅黑" panose="020B0503020204020204" pitchFamily="34" charset="-122"/>
              <a:ea typeface="微软雅黑" panose="020B0503020204020204" pitchFamily="34" charset="-122"/>
            </a:rPr>
            <a:t>亿次，达到了世界先进水平；</a:t>
          </a:r>
          <a:endParaRPr lang="zh-CN" sz="1400" kern="120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 rot="-5400000">
        <a:off x="2798063" y="1046543"/>
        <a:ext cx="4940030" cy="634154"/>
      </dsp:txXfrm>
    </dsp:sp>
    <dsp:sp modelId="{8FCF7223-D3BF-4D1D-B5FB-72EAD8EEA10C}">
      <dsp:nvSpPr>
        <dsp:cNvPr id="0" name=""/>
        <dsp:cNvSpPr/>
      </dsp:nvSpPr>
      <dsp:spPr>
        <a:xfrm>
          <a:off x="0" y="924390"/>
          <a:ext cx="2798064" cy="87845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3300" kern="1200" smtClean="0">
              <a:latin typeface="微软雅黑" panose="020B0503020204020204" pitchFamily="34" charset="-122"/>
              <a:ea typeface="微软雅黑" panose="020B0503020204020204" pitchFamily="34" charset="-122"/>
            </a:rPr>
            <a:t>低能耗，</a:t>
          </a:r>
          <a:endParaRPr lang="zh-CN" sz="3300" kern="120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42883" y="967273"/>
        <a:ext cx="2712298" cy="792692"/>
      </dsp:txXfrm>
    </dsp:sp>
    <dsp:sp modelId="{C78C7E39-506F-48CD-A3B2-7517FCA543BF}">
      <dsp:nvSpPr>
        <dsp:cNvPr id="0" name=""/>
        <dsp:cNvSpPr/>
      </dsp:nvSpPr>
      <dsp:spPr>
        <a:xfrm rot="5400000">
          <a:off x="4933848" y="-201168"/>
          <a:ext cx="702766" cy="497433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sz="1400" kern="1200" smtClean="0">
              <a:latin typeface="微软雅黑" panose="020B0503020204020204" pitchFamily="34" charset="-122"/>
              <a:ea typeface="微软雅黑" panose="020B0503020204020204" pitchFamily="34" charset="-122"/>
            </a:rPr>
            <a:t>主打科学工程计算，兼顾了云计算；</a:t>
          </a:r>
          <a:endParaRPr lang="zh-CN" sz="1400" kern="120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 rot="-5400000">
        <a:off x="2798063" y="1968923"/>
        <a:ext cx="4940030" cy="634154"/>
      </dsp:txXfrm>
    </dsp:sp>
    <dsp:sp modelId="{EEB862A4-7DD6-4FFC-AD28-A2F694CDA0CE}">
      <dsp:nvSpPr>
        <dsp:cNvPr id="0" name=""/>
        <dsp:cNvSpPr/>
      </dsp:nvSpPr>
      <dsp:spPr>
        <a:xfrm>
          <a:off x="0" y="1846770"/>
          <a:ext cx="2798064" cy="87845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3300" kern="1200" smtClean="0">
              <a:latin typeface="微软雅黑" panose="020B0503020204020204" pitchFamily="34" charset="-122"/>
              <a:ea typeface="微软雅黑" panose="020B0503020204020204" pitchFamily="34" charset="-122"/>
            </a:rPr>
            <a:t>应用广，</a:t>
          </a:r>
          <a:endParaRPr lang="zh-CN" sz="3300" kern="120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42883" y="1889653"/>
        <a:ext cx="2712298" cy="792692"/>
      </dsp:txXfrm>
    </dsp:sp>
    <dsp:sp modelId="{CF22219F-23F2-403D-8F7C-45AA69221B6D}">
      <dsp:nvSpPr>
        <dsp:cNvPr id="0" name=""/>
        <dsp:cNvSpPr/>
      </dsp:nvSpPr>
      <dsp:spPr>
        <a:xfrm rot="5400000">
          <a:off x="4933848" y="721212"/>
          <a:ext cx="702766" cy="497433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sz="1400" kern="1200" smtClean="0">
              <a:latin typeface="微软雅黑" panose="020B0503020204020204" pitchFamily="34" charset="-122"/>
              <a:ea typeface="微软雅黑" panose="020B0503020204020204" pitchFamily="34" charset="-122"/>
            </a:rPr>
            <a:t>创新发展了异构融合体系结构，提高了软件兼容性和易编程性；</a:t>
          </a:r>
          <a:endParaRPr lang="zh-CN" sz="1400" kern="120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 rot="-5400000">
        <a:off x="2798063" y="2891303"/>
        <a:ext cx="4940030" cy="634154"/>
      </dsp:txXfrm>
    </dsp:sp>
    <dsp:sp modelId="{1C16B45F-DAF2-4B2D-996E-2B580129CE31}">
      <dsp:nvSpPr>
        <dsp:cNvPr id="0" name=""/>
        <dsp:cNvSpPr/>
      </dsp:nvSpPr>
      <dsp:spPr>
        <a:xfrm>
          <a:off x="0" y="2769151"/>
          <a:ext cx="2798064" cy="87845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3300" kern="1200" smtClean="0">
              <a:latin typeface="微软雅黑" panose="020B0503020204020204" pitchFamily="34" charset="-122"/>
              <a:ea typeface="微软雅黑" panose="020B0503020204020204" pitchFamily="34" charset="-122"/>
            </a:rPr>
            <a:t>易使用，</a:t>
          </a:r>
          <a:endParaRPr lang="zh-CN" sz="3300" kern="120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42883" y="2812034"/>
        <a:ext cx="2712298" cy="792692"/>
      </dsp:txXfrm>
    </dsp:sp>
    <dsp:sp modelId="{00861C93-0DB6-41D7-A757-926DBB6CF58B}">
      <dsp:nvSpPr>
        <dsp:cNvPr id="0" name=""/>
        <dsp:cNvSpPr/>
      </dsp:nvSpPr>
      <dsp:spPr>
        <a:xfrm rot="5400000">
          <a:off x="4933848" y="1643593"/>
          <a:ext cx="702766" cy="497433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sz="1400" kern="1200" smtClean="0">
              <a:latin typeface="微软雅黑" panose="020B0503020204020204" pitchFamily="34" charset="-122"/>
              <a:ea typeface="微软雅黑" panose="020B0503020204020204" pitchFamily="34" charset="-122"/>
            </a:rPr>
            <a:t>性能世界第一，研制经费仅为美国“泰坦”超级计算机的一半。</a:t>
          </a:r>
          <a:endParaRPr lang="zh-CN" sz="1400" kern="120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 rot="-5400000">
        <a:off x="2798063" y="3813684"/>
        <a:ext cx="4940030" cy="634154"/>
      </dsp:txXfrm>
    </dsp:sp>
    <dsp:sp modelId="{3842ED5B-C0A6-4A39-A447-40374AFC4A96}">
      <dsp:nvSpPr>
        <dsp:cNvPr id="0" name=""/>
        <dsp:cNvSpPr/>
      </dsp:nvSpPr>
      <dsp:spPr>
        <a:xfrm>
          <a:off x="0" y="3691532"/>
          <a:ext cx="2798064" cy="87845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3300" kern="1200" smtClean="0">
              <a:latin typeface="微软雅黑" panose="020B0503020204020204" pitchFamily="34" charset="-122"/>
              <a:ea typeface="微软雅黑" panose="020B0503020204020204" pitchFamily="34" charset="-122"/>
            </a:rPr>
            <a:t>性价比高，</a:t>
          </a:r>
          <a:endParaRPr lang="zh-CN" sz="3300" kern="120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42883" y="3734415"/>
        <a:ext cx="2712298" cy="7926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D66C84-7203-413A-9CDD-11FF9904850B}" type="datetimeFigureOut">
              <a:rPr lang="zh-CN" altLang="en-US" smtClean="0"/>
              <a:t>2016/11/1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79C609-A876-4E79-B5C1-FDBED8127E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6715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DB3837-B677-48B6-952C-E9C18AF72938}" type="datetime1">
              <a:rPr lang="zh-CN" altLang="en-US" smtClean="0"/>
              <a:t>2016/11/1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F5D1D2-630F-46AB-8FC1-88CC643DAEF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矩形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矩形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矩形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矩形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56" name="矩形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矩形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矩形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矩形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E9F0D9-FCAE-455C-BAE1-C1E0D7434022}" type="datetime1">
              <a:rPr lang="zh-CN" altLang="en-US" smtClean="0"/>
              <a:t>2016/11/1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F5D1D2-630F-46AB-8FC1-88CC643DAEF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BE59AE-405A-4783-8128-C1B22302CA3C}" type="datetime1">
              <a:rPr lang="zh-CN" altLang="en-US" smtClean="0"/>
              <a:t>2016/11/1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F5D1D2-630F-46AB-8FC1-88CC643DAEF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CDD297-71B7-437E-BCD8-0002F2DF4D57}" type="datetime1">
              <a:rPr lang="zh-CN" altLang="en-US" smtClean="0"/>
              <a:t>2016/11/1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F5D1D2-630F-46AB-8FC1-88CC643DAEF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任意多边形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任意多边形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任意多边形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任意多边形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任意多边形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任意多边形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任意多边形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任意多边形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任意多边形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任意多边形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任意多边形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任意多边形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任意多边形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E0F351-5EA4-4A30-8F4E-8C8F51CAC9C5}" type="datetime1">
              <a:rPr lang="zh-CN" altLang="en-US" smtClean="0"/>
              <a:t>2016/11/1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F5D1D2-630F-46AB-8FC1-88CC643DAEF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矩形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矩形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矩形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233CA7-C0B8-49A2-97E5-A410863C1A06}" type="datetime1">
              <a:rPr lang="zh-CN" altLang="en-US" smtClean="0"/>
              <a:t>2016/11/1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F5D1D2-630F-46AB-8FC1-88CC643DAEF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8B9434-1CEA-45FC-B3E4-748C1FB7CE00}" type="datetime1">
              <a:rPr lang="zh-CN" altLang="en-US" smtClean="0"/>
              <a:t>2016/11/1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F5D1D2-630F-46AB-8FC1-88CC643DAEF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矩形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矩形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矩形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矩形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矩形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矩形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矩形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矩形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7A0FA6-27E7-4850-A34B-0350E31234FB}" type="datetime1">
              <a:rPr lang="zh-CN" altLang="en-US" smtClean="0"/>
              <a:t>2016/11/1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F5D1D2-630F-46AB-8FC1-88CC643DAEF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4C4145-3117-4455-9E9F-FABC6AE30ECD}" type="datetime1">
              <a:rPr lang="zh-CN" altLang="en-US" smtClean="0"/>
              <a:t>2016/11/1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F5D1D2-630F-46AB-8FC1-88CC643DAEF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31EFEE-3A3A-405F-A4BB-07F3716F132C}" type="datetime1">
              <a:rPr lang="zh-CN" altLang="en-US" smtClean="0"/>
              <a:t>2016/11/1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F5D1D2-630F-46AB-8FC1-88CC643DAEF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直接连接符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grpSp>
        <p:nvGrpSpPr>
          <p:cNvPr id="14" name="组合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直接连接符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直接连接符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3D0DA48D-AA5D-4A37-9BFF-D13F31E1ED52}" type="datetime1">
              <a:rPr lang="zh-CN" altLang="en-US" smtClean="0"/>
              <a:t>2016/11/1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E7F5D1D2-630F-46AB-8FC1-88CC643DAEF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矩形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矩形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矩形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矩形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094D081-F18B-42AD-9154-D6CC47508B7B}" type="datetime1">
              <a:rPr lang="zh-CN" altLang="en-US" smtClean="0"/>
              <a:t>2016/11/1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E7F5D1D2-630F-46AB-8FC1-88CC643DAEF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天河二号超级计算机</a:t>
            </a:r>
            <a:br>
              <a:rPr lang="zh-CN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zh-CN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年再登世界超算榜首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30032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10000">
        <p:cut/>
      </p:transition>
    </mc:Choice>
    <mc:Fallback>
      <p:transition advTm="10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Image6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679450"/>
            <a:ext cx="4114800" cy="24114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图片 2" descr="Image7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300" y="530225"/>
            <a:ext cx="4114800" cy="27114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图片 3" descr="Image8"/>
          <p:cNvPicPr>
            <a:picLocks noGrp="1" noChangeAspect="1"/>
          </p:cNvPicPr>
          <p:nvPr isPhoto="1"/>
        </p:nvPicPr>
        <p:blipFill>
          <a:blip r:embed="rId4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3711575"/>
            <a:ext cx="4114800" cy="25193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图片 4" descr="Image9"/>
          <p:cNvPicPr>
            <a:picLocks noGrp="1" noChangeAspect="1"/>
          </p:cNvPicPr>
          <p:nvPr isPhoto="1"/>
        </p:nvPicPr>
        <p:blipFill>
          <a:blip r:embed="rId5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300" y="3802063"/>
            <a:ext cx="4114800" cy="23399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D1D2-630F-46AB-8FC1-88CC643DAEF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4689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split orient="vert"/>
      </p:transition>
    </mc:Choice>
    <mc:Fallback>
      <p:transition spd="slow" advTm="1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一、概况</a:t>
            </a:r>
            <a:b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r>
              <a:rPr lang="zh-CN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由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国防科大研制的天河二号超级计算机系统，以峰值计算速度每秒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5.49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亿亿次、持续计算速度每秒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3.39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亿亿次双精度浮点运算的优异性能位居榜首，成为全球最快超级计算机。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2010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月，天河一号曾以每秒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4.7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千万亿次的峰值速度，首次将五星红旗插上超级计算领域的世界之巅。此次是继天河一号之后，中国超级计算机再次夺冠。</a:t>
            </a:r>
          </a:p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内容占位符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852936"/>
            <a:ext cx="3716702" cy="2275203"/>
          </a:xfrm>
        </p:spPr>
      </p:pic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D1D2-630F-46AB-8FC1-88CC643DAEF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33769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10000">
        <p:fade/>
      </p:transition>
    </mc:Choice>
    <mc:Fallback>
      <p:transition spd="med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一、概况</a:t>
            </a:r>
            <a:b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内容占位符 10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r>
              <a:rPr lang="zh-CN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天河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二号超级计算机系统由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170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个机柜组成，包括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125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个计算机柜、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个服务机柜、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13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个通信机柜和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24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个存储机柜，占地面积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720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平方米，内存总容量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1400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万亿字节，存储总容量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12400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万亿字节，最大运行功耗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17.8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兆瓦。</a:t>
            </a:r>
          </a:p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r>
              <a:rPr lang="zh-CN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天河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二号运算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小时，相当于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13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亿人同时用计算器计算一千年，其存储总容量相当于存储每册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万字的图书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600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亿册。相比此前排名世界第一的美国“泰坦”超级计算机，天河二号计算速度是“泰坦”的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倍，计算密度是“泰坦”的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2.5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倍，能效比相当。与该校此前研制的天河一号相比，二者占地面积相当，天河二号计算性能和计算密度均提升了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倍以上，能效比提升了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倍，执行相同计算任务的耗电量只有天河一号的三分之一。</a:t>
            </a:r>
          </a:p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D1D2-630F-46AB-8FC1-88CC643DAEF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25090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10000">
        <p:fade/>
      </p:transition>
    </mc:Choice>
    <mc:Fallback>
      <p:transition spd="med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二、特点</a:t>
            </a:r>
            <a:b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2" name="内容占位符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5747338"/>
              </p:ext>
            </p:extLst>
          </p:nvPr>
        </p:nvGraphicFramePr>
        <p:xfrm>
          <a:off x="914400" y="178356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灯片编号占位符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D1D2-630F-46AB-8FC1-88CC643DAEF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8725496"/>
      </p:ext>
    </p:extLst>
  </p:cSld>
  <p:clrMapOvr>
    <a:masterClrMapping/>
  </p:clrMapOvr>
  <p:transition spd="slow" advTm="10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57077008-A4D1-4BD0-B151-1C26626C2A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graphicEl>
                                              <a:dgm id="{57077008-A4D1-4BD0-B151-1C26626C2A8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graphicEl>
                                              <a:dgm id="{57077008-A4D1-4BD0-B151-1C26626C2A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graphicEl>
                                              <a:dgm id="{57077008-A4D1-4BD0-B151-1C26626C2A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E57C5A6C-8CBB-4750-ABCE-341DE0DB1C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>
                                            <p:graphicEl>
                                              <a:dgm id="{E57C5A6C-8CBB-4750-ABCE-341DE0DB1C2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>
                                            <p:graphicEl>
                                              <a:dgm id="{E57C5A6C-8CBB-4750-ABCE-341DE0DB1C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>
                                            <p:graphicEl>
                                              <a:dgm id="{E57C5A6C-8CBB-4750-ABCE-341DE0DB1C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8FCF7223-D3BF-4D1D-B5FB-72EAD8EEA1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>
                                            <p:graphicEl>
                                              <a:dgm id="{8FCF7223-D3BF-4D1D-B5FB-72EAD8EEA10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>
                                            <p:graphicEl>
                                              <a:dgm id="{8FCF7223-D3BF-4D1D-B5FB-72EAD8EEA1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>
                                            <p:graphicEl>
                                              <a:dgm id="{8FCF7223-D3BF-4D1D-B5FB-72EAD8EEA1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B9258919-9B0B-4157-8322-0639AA1604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>
                                            <p:graphicEl>
                                              <a:dgm id="{B9258919-9B0B-4157-8322-0639AA16042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>
                                            <p:graphicEl>
                                              <a:dgm id="{B9258919-9B0B-4157-8322-0639AA1604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>
                                            <p:graphicEl>
                                              <a:dgm id="{B9258919-9B0B-4157-8322-0639AA1604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EEB862A4-7DD6-4FFC-AD28-A2F694CDA0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>
                                            <p:graphicEl>
                                              <a:dgm id="{EEB862A4-7DD6-4FFC-AD28-A2F694CDA0C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>
                                            <p:graphicEl>
                                              <a:dgm id="{EEB862A4-7DD6-4FFC-AD28-A2F694CDA0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>
                                            <p:graphicEl>
                                              <a:dgm id="{EEB862A4-7DD6-4FFC-AD28-A2F694CDA0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78C7E39-506F-48CD-A3B2-7517FCA543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>
                                            <p:graphicEl>
                                              <a:dgm id="{C78C7E39-506F-48CD-A3B2-7517FCA543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>
                                            <p:graphicEl>
                                              <a:dgm id="{C78C7E39-506F-48CD-A3B2-7517FCA543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>
                                            <p:graphicEl>
                                              <a:dgm id="{C78C7E39-506F-48CD-A3B2-7517FCA543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1C16B45F-DAF2-4B2D-996E-2B580129CE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>
                                            <p:graphicEl>
                                              <a:dgm id="{1C16B45F-DAF2-4B2D-996E-2B580129CE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>
                                            <p:graphicEl>
                                              <a:dgm id="{1C16B45F-DAF2-4B2D-996E-2B580129CE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>
                                            <p:graphicEl>
                                              <a:dgm id="{1C16B45F-DAF2-4B2D-996E-2B580129CE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F22219F-23F2-403D-8F7C-45AA69221B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>
                                            <p:graphicEl>
                                              <a:dgm id="{CF22219F-23F2-403D-8F7C-45AA69221B6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>
                                            <p:graphicEl>
                                              <a:dgm id="{CF22219F-23F2-403D-8F7C-45AA69221B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>
                                            <p:graphicEl>
                                              <a:dgm id="{CF22219F-23F2-403D-8F7C-45AA69221B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3842ED5B-C0A6-4A39-A447-40374AFC4A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>
                                            <p:graphicEl>
                                              <a:dgm id="{3842ED5B-C0A6-4A39-A447-40374AFC4A9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>
                                            <p:graphicEl>
                                              <a:dgm id="{3842ED5B-C0A6-4A39-A447-40374AFC4A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>
                                            <p:graphicEl>
                                              <a:dgm id="{3842ED5B-C0A6-4A39-A447-40374AFC4A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00861C93-0DB6-41D7-A757-926DBB6CF5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2">
                                            <p:graphicEl>
                                              <a:dgm id="{00861C93-0DB6-41D7-A757-926DBB6CF5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>
                                            <p:graphicEl>
                                              <a:dgm id="{00861C93-0DB6-41D7-A757-926DBB6CF5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>
                                            <p:graphicEl>
                                              <a:dgm id="{00861C93-0DB6-41D7-A757-926DBB6CF5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三、技术参数</a:t>
            </a:r>
            <a:b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2" name="内容占位符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1710863"/>
              </p:ext>
            </p:extLst>
          </p:nvPr>
        </p:nvGraphicFramePr>
        <p:xfrm>
          <a:off x="1691680" y="2204864"/>
          <a:ext cx="6507177" cy="32029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28414"/>
                <a:gridCol w="4578763"/>
              </a:tblGrid>
              <a:tr h="21659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05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节点数</a:t>
                      </a:r>
                      <a:endParaRPr lang="zh-CN" sz="105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16,000</a:t>
                      </a:r>
                      <a:endParaRPr lang="zh-CN" sz="105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21659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05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中央处理器</a:t>
                      </a:r>
                      <a:endParaRPr lang="zh-CN" sz="105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05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英特尔</a:t>
                      </a:r>
                      <a:r>
                        <a:rPr lang="en-US" sz="105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Xeon </a:t>
                      </a:r>
                      <a:r>
                        <a:rPr lang="en-US" sz="1050" kern="100" dirty="0" err="1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IveBridge</a:t>
                      </a:r>
                      <a:r>
                        <a:rPr lang="en-US" sz="105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E5-2692</a:t>
                      </a:r>
                      <a:r>
                        <a:rPr lang="zh-CN" sz="105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</a:t>
                      </a:r>
                      <a:r>
                        <a:rPr lang="en-US" sz="105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2.2GHZ)32,000</a:t>
                      </a:r>
                      <a:r>
                        <a:rPr lang="zh-CN" sz="105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颗</a:t>
                      </a:r>
                      <a:endParaRPr lang="zh-CN" sz="105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21659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单节点处理器数</a:t>
                      </a:r>
                      <a:endParaRPr lang="zh-CN" sz="105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lang="zh-CN" sz="105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21659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单处理器核心数</a:t>
                      </a:r>
                      <a:endParaRPr lang="zh-CN" sz="105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12</a:t>
                      </a:r>
                      <a:endParaRPr lang="zh-CN" sz="105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21659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05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单节点协处理器数</a:t>
                      </a:r>
                      <a:endParaRPr lang="zh-CN" sz="105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</a:t>
                      </a:r>
                      <a:endParaRPr lang="zh-CN" sz="105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21659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05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单协处理器核心数</a:t>
                      </a:r>
                      <a:endParaRPr lang="zh-CN" sz="105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57</a:t>
                      </a:r>
                      <a:endParaRPr lang="zh-CN" sz="105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21659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操作系统</a:t>
                      </a:r>
                      <a:endParaRPr lang="zh-CN" sz="105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麒麟操作系统</a:t>
                      </a:r>
                      <a:r>
                        <a:rPr lang="en-US" sz="1050" kern="10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(Kylin Linux)</a:t>
                      </a:r>
                      <a:endParaRPr lang="zh-CN" sz="105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21659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峰值功率</a:t>
                      </a:r>
                      <a:endParaRPr lang="zh-CN" sz="105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17.6MW </a:t>
                      </a:r>
                      <a:r>
                        <a:rPr lang="zh-CN" sz="1050" kern="10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（整机附带散热系统时为</a:t>
                      </a:r>
                      <a:r>
                        <a:rPr lang="en-US" sz="1050" kern="10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24MW</a:t>
                      </a:r>
                      <a:r>
                        <a:rPr lang="zh-CN" sz="1050" kern="10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）</a:t>
                      </a:r>
                      <a:endParaRPr lang="zh-CN" sz="105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4101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组件汇总</a:t>
                      </a:r>
                      <a:endParaRPr lang="zh-CN" sz="105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CPU Cores</a:t>
                      </a:r>
                      <a:r>
                        <a:rPr lang="zh-CN" sz="1050" kern="10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：</a:t>
                      </a:r>
                      <a:r>
                        <a:rPr lang="en-US" sz="1050" kern="10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384,000</a:t>
                      </a:r>
                      <a:endParaRPr lang="zh-CN" sz="105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Accelerator/CP</a:t>
                      </a:r>
                      <a:r>
                        <a:rPr lang="zh-CN" sz="1050" kern="10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：</a:t>
                      </a:r>
                      <a:r>
                        <a:rPr lang="en-US" sz="1050" kern="10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48,000</a:t>
                      </a:r>
                      <a:endParaRPr lang="zh-CN" sz="105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21659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单节点存储</a:t>
                      </a:r>
                      <a:endParaRPr lang="zh-CN" sz="105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64GB</a:t>
                      </a:r>
                      <a:endParaRPr lang="zh-CN" sz="105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21659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内部存储器</a:t>
                      </a:r>
                      <a:endParaRPr lang="zh-CN" sz="105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1,375TB</a:t>
                      </a:r>
                      <a:r>
                        <a:rPr lang="zh-CN" sz="1050" kern="10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</a:t>
                      </a:r>
                      <a:r>
                        <a:rPr lang="en-US" sz="1050" kern="10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1,000TB</a:t>
                      </a:r>
                      <a:r>
                        <a:rPr lang="zh-CN" sz="1050" kern="10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为系统存储器，</a:t>
                      </a:r>
                      <a:r>
                        <a:rPr lang="en-US" sz="1050" kern="10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375TB</a:t>
                      </a:r>
                      <a:r>
                        <a:rPr lang="zh-CN" sz="1050" kern="10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为协处理器独占）</a:t>
                      </a:r>
                      <a:endParaRPr lang="zh-CN" sz="105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21659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外部存储器</a:t>
                      </a:r>
                      <a:endParaRPr lang="zh-CN" sz="105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12.4PB</a:t>
                      </a:r>
                      <a:endParaRPr lang="zh-CN" sz="105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4101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050" kern="10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运算速率</a:t>
                      </a:r>
                      <a:endParaRPr lang="zh-CN" sz="105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54.9PFLOPS</a:t>
                      </a:r>
                      <a:r>
                        <a:rPr lang="zh-CN" sz="105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（理论峰值）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33.86PFLOPS</a:t>
                      </a:r>
                      <a:r>
                        <a:rPr lang="zh-CN" sz="105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（实际峰值）</a:t>
                      </a:r>
                      <a:endParaRPr lang="zh-CN" sz="105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  <p:sp>
        <p:nvSpPr>
          <p:cNvPr id="13" name="灯片编号占位符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D1D2-630F-46AB-8FC1-88CC643DAEF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6934011"/>
      </p:ext>
    </p:extLst>
  </p:cSld>
  <p:clrMapOvr>
    <a:masterClrMapping/>
  </p:clrMapOvr>
  <p:transition spd="slow" advTm="10000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四、自主创新</a:t>
            </a:r>
            <a:b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内容占位符 10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r>
              <a:rPr lang="zh-CN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天河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号自主创新了新型异构多态体系结构，在强化科学工程计算的同时，可高效支持大数据处理、高吞吐率和高安全信息服务等多类应用需求，设计了微异构计算阵列和新型并行编程模型及框架，提升了应用软件的兼容性、适用性和易用性。天河二号服务阵列采用了国家核高基重大专项支持、该校研制的新一代“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FT-1500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CPU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，这是当前国内主频最高的自主高性能通用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CPU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天河二号还在高速互连、新型层次式加速存储架构、容错设计与故障管理、综合化能效控制、高密度高精度结构工艺等方面取得了一系列创新和突破。“中国创造”在天河二号上比比皆是，涌现了多个国际领先和国际先进。</a:t>
            </a:r>
          </a:p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D1D2-630F-46AB-8FC1-88CC643DAEF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4882063"/>
      </p:ext>
    </p:extLst>
  </p:cSld>
  <p:clrMapOvr>
    <a:masterClrMapping/>
  </p:clrMapOvr>
  <p:transition spd="slow" advTm="10000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五、应用领域</a:t>
            </a:r>
            <a:b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内容占位符 10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r>
              <a:rPr lang="zh-CN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“天河二号”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由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280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人历时两年多研制完成，耗资约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亿美元。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年下半年，它将在广州超级计算中心投入运行，其先导系统已开始为生物医药、新材料等领域用户提供服务。</a:t>
            </a:r>
          </a:p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 </a:t>
            </a:r>
            <a:r>
              <a:rPr lang="zh-CN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目前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天河二号已应用于生物医药、新材料、工程设计与仿真分析、天气预报、智慧城市、电子商务、云计算与大数据、数字媒体和动漫设计等多个领域，还将广泛应用于大科学、大工程、信息化等领域，为经济社会转型升级提供重要支撑。</a:t>
            </a:r>
          </a:p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D1D2-630F-46AB-8FC1-88CC643DAEF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3341216"/>
      </p:ext>
    </p:extLst>
  </p:cSld>
  <p:clrMapOvr>
    <a:masterClrMapping/>
  </p:clrMapOvr>
  <p:transition spd="slow" advTm="10000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六、图片欣赏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5092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split orient="vert"/>
      </p:transition>
    </mc:Choice>
    <mc:Fallback>
      <p:transition spd="slow" advTm="1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Image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644525"/>
            <a:ext cx="4114800" cy="24812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图片 2" descr="Image3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800" y="457200"/>
            <a:ext cx="3479800" cy="28575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图片 3" descr="Image4"/>
          <p:cNvPicPr>
            <a:picLocks noGrp="1" noChangeAspect="1"/>
          </p:cNvPicPr>
          <p:nvPr isPhoto="1"/>
        </p:nvPicPr>
        <p:blipFill>
          <a:blip r:embed="rId4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3721100"/>
            <a:ext cx="4114800" cy="25003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图片 4" descr="Image5"/>
          <p:cNvPicPr>
            <a:picLocks noGrp="1" noChangeAspect="1"/>
          </p:cNvPicPr>
          <p:nvPr isPhoto="1"/>
        </p:nvPicPr>
        <p:blipFill>
          <a:blip r:embed="rId5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300" y="3802063"/>
            <a:ext cx="4114800" cy="23399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5D1D2-630F-46AB-8FC1-88CC643DAEF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1092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split orient="vert"/>
      </p:transition>
    </mc:Choice>
    <mc:Fallback>
      <p:transition spd="slow" advTm="1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穿越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穿越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穿越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9</TotalTime>
  <Words>214</Words>
  <Application>Microsoft Office PowerPoint</Application>
  <PresentationFormat>全屏显示(4:3)</PresentationFormat>
  <Paragraphs>61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穿越</vt:lpstr>
      <vt:lpstr>天河二号超级计算机  </vt:lpstr>
      <vt:lpstr>一、概况 </vt:lpstr>
      <vt:lpstr>一、概况 </vt:lpstr>
      <vt:lpstr>二、特点 </vt:lpstr>
      <vt:lpstr>三、技术参数 </vt:lpstr>
      <vt:lpstr>四、自主创新 </vt:lpstr>
      <vt:lpstr>五、应用领域 </vt:lpstr>
      <vt:lpstr>六、图片欣赏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user</cp:lastModifiedBy>
  <cp:revision>2</cp:revision>
  <dcterms:created xsi:type="dcterms:W3CDTF">2016-11-01T12:13:47Z</dcterms:created>
  <dcterms:modified xsi:type="dcterms:W3CDTF">2016-11-01T12:23:29Z</dcterms:modified>
</cp:coreProperties>
</file>