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 id="2147483674" r:id="rId2"/>
    <p:sldMasterId id="2147483687" r:id="rId3"/>
    <p:sldMasterId id="2147483700" r:id="rId4"/>
    <p:sldMasterId id="2147483713" r:id="rId5"/>
    <p:sldMasterId id="2147483726" r:id="rId6"/>
  </p:sldMasterIdLst>
  <p:notesMasterIdLst>
    <p:notesMasterId r:id="rId45"/>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高新科技政策简介" id="{BC980EB2-DEDF-4405-AB42-A0B4F1A2AE32}">
          <p14:sldIdLst>
            <p14:sldId id="256"/>
            <p14:sldId id="257"/>
            <p14:sldId id="258"/>
          </p14:sldIdLst>
        </p14:section>
        <p14:section name="高新技术企业认定" id="{80F57065-5A1F-48B7-B819-70185CF58AA2}">
          <p14:sldIdLst>
            <p14:sldId id="259"/>
            <p14:sldId id="260"/>
            <p14:sldId id="261"/>
            <p14:sldId id="262"/>
            <p14:sldId id="263"/>
            <p14:sldId id="264"/>
            <p14:sldId id="265"/>
            <p14:sldId id="266"/>
            <p14:sldId id="267"/>
          </p14:sldIdLst>
        </p14:section>
        <p14:section name="技术先进型服务企业认定" id="{1ED662E3-5CB8-4FA2-A8BC-350739893242}">
          <p14:sldIdLst>
            <p14:sldId id="268"/>
            <p14:sldId id="269"/>
            <p14:sldId id="270"/>
            <p14:sldId id="271"/>
            <p14:sldId id="272"/>
            <p14:sldId id="273"/>
            <p14:sldId id="274"/>
          </p14:sldIdLst>
        </p14:section>
        <p14:section name="研发经费加计扣除" id="{3BBDB8A8-A8B6-419C-83E8-AE2AC6CABE83}">
          <p14:sldIdLst>
            <p14:sldId id="275"/>
            <p14:sldId id="276"/>
            <p14:sldId id="277"/>
            <p14:sldId id="278"/>
            <p14:sldId id="279"/>
          </p14:sldIdLst>
        </p14:section>
        <p14:section name="技术合同登记" id="{3D7CB521-DEF0-48C6-8286-0B6CAE1B71D3}">
          <p14:sldIdLst>
            <p14:sldId id="280"/>
            <p14:sldId id="281"/>
            <p14:sldId id="282"/>
            <p14:sldId id="283"/>
            <p14:sldId id="284"/>
            <p14:sldId id="285"/>
            <p14:sldId id="286"/>
            <p14:sldId id="287"/>
          </p14:sldIdLst>
        </p14:section>
        <p14:section name="其他政策" id="{FA35DB42-32B8-480A-980A-973304F667E1}">
          <p14:sldIdLst>
            <p14:sldId id="288"/>
            <p14:sldId id="289"/>
            <p14:sldId id="290"/>
            <p14:sldId id="291"/>
            <p14:sldId id="292"/>
            <p14:sldId id="29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7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diagrams/_rels/data1.xml.rels><?xml version="1.0" encoding="UTF-8" standalone="yes"?>
<Relationships xmlns="http://schemas.openxmlformats.org/package/2006/relationships"><Relationship Id="rId1" Type="http://schemas.openxmlformats.org/officeDocument/2006/relationships/slide" Target="../slides/slide4.xml"/></Relationships>
</file>

<file path=ppt/diagrams/_rels/data2.xml.rels><?xml version="1.0" encoding="UTF-8" standalone="yes"?>
<Relationships xmlns="http://schemas.openxmlformats.org/package/2006/relationships"><Relationship Id="rId1" Type="http://schemas.openxmlformats.org/officeDocument/2006/relationships/slide" Target="../slides/slide25.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DF1E73-BA8E-4DB6-B80A-6E8DE9A412C2}" type="doc">
      <dgm:prSet loTypeId="urn:microsoft.com/office/officeart/2005/8/layout/list1" loCatId="list" qsTypeId="urn:microsoft.com/office/officeart/2005/8/quickstyle/3d6" qsCatId="3D" csTypeId="urn:microsoft.com/office/officeart/2005/8/colors/accent2_2" csCatId="accent2"/>
      <dgm:spPr/>
      <dgm:t>
        <a:bodyPr/>
        <a:lstStyle/>
        <a:p>
          <a:endParaRPr lang="zh-CN" altLang="en-US"/>
        </a:p>
      </dgm:t>
    </dgm:pt>
    <dgm:pt modelId="{B7218C5B-B144-4DF2-BE70-98EEBFC23368}">
      <dgm:prSet/>
      <dgm:spPr/>
      <dgm:t>
        <a:bodyPr/>
        <a:lstStyle/>
        <a:p>
          <a:pPr rtl="0"/>
          <a:r>
            <a:rPr lang="zh-CN" b="0" i="0" baseline="0" smtClean="0"/>
            <a:t>战略性新兴产业促进</a:t>
          </a:r>
          <a:endParaRPr lang="zh-CN"/>
        </a:p>
      </dgm:t>
    </dgm:pt>
    <dgm:pt modelId="{0C9BED5D-4F20-4D28-A0D5-8C2330C32236}" type="parTrans" cxnId="{F552E731-B79A-4DC7-8397-EE32A5038388}">
      <dgm:prSet/>
      <dgm:spPr/>
      <dgm:t>
        <a:bodyPr/>
        <a:lstStyle/>
        <a:p>
          <a:endParaRPr lang="zh-CN" altLang="en-US"/>
        </a:p>
      </dgm:t>
    </dgm:pt>
    <dgm:pt modelId="{E15BD7B6-2576-49B3-BB11-F4B9DA2E89F5}" type="sibTrans" cxnId="{F552E731-B79A-4DC7-8397-EE32A5038388}">
      <dgm:prSet/>
      <dgm:spPr/>
      <dgm:t>
        <a:bodyPr/>
        <a:lstStyle/>
        <a:p>
          <a:endParaRPr lang="zh-CN" altLang="en-US"/>
        </a:p>
      </dgm:t>
    </dgm:pt>
    <dgm:pt modelId="{1C00DE55-417E-4293-AC44-71C4C55A31C0}">
      <dgm:prSet/>
      <dgm:spPr/>
      <dgm:t>
        <a:bodyPr/>
        <a:lstStyle/>
        <a:p>
          <a:pPr rtl="0"/>
          <a:r>
            <a:rPr lang="zh-CN" b="0" i="0" baseline="0" dirty="0" smtClean="0">
              <a:hlinkClick xmlns:r="http://schemas.openxmlformats.org/officeDocument/2006/relationships" r:id="rId1" action="ppaction://hlinksldjump"/>
            </a:rPr>
            <a:t>高新技术企业认定</a:t>
          </a:r>
          <a:endParaRPr lang="zh-CN" dirty="0"/>
        </a:p>
      </dgm:t>
    </dgm:pt>
    <dgm:pt modelId="{606580DA-867F-4571-9F90-C44C3EFD5902}" type="parTrans" cxnId="{81DD0703-7357-46FD-8FF7-2AC95C0FA07C}">
      <dgm:prSet/>
      <dgm:spPr/>
      <dgm:t>
        <a:bodyPr/>
        <a:lstStyle/>
        <a:p>
          <a:endParaRPr lang="zh-CN" altLang="en-US"/>
        </a:p>
      </dgm:t>
    </dgm:pt>
    <dgm:pt modelId="{8F4B53BD-68B3-4726-89D1-3F5491DD4DA4}" type="sibTrans" cxnId="{81DD0703-7357-46FD-8FF7-2AC95C0FA07C}">
      <dgm:prSet/>
      <dgm:spPr/>
      <dgm:t>
        <a:bodyPr/>
        <a:lstStyle/>
        <a:p>
          <a:endParaRPr lang="zh-CN" altLang="en-US"/>
        </a:p>
      </dgm:t>
    </dgm:pt>
    <dgm:pt modelId="{71011965-BA20-4A19-9BD4-C176050971BC}">
      <dgm:prSet/>
      <dgm:spPr/>
      <dgm:t>
        <a:bodyPr/>
        <a:lstStyle/>
        <a:p>
          <a:pPr rtl="0"/>
          <a:r>
            <a:rPr lang="zh-CN" b="0" i="0" baseline="0" dirty="0" smtClean="0"/>
            <a:t>技术先进型服务企业认定</a:t>
          </a:r>
          <a:endParaRPr lang="zh-CN" dirty="0"/>
        </a:p>
      </dgm:t>
    </dgm:pt>
    <dgm:pt modelId="{F6461E22-E85F-4FA5-B141-D6324F7FC015}" type="parTrans" cxnId="{21B7B7AF-F6CF-44B7-B8ED-B607B2292A46}">
      <dgm:prSet/>
      <dgm:spPr/>
      <dgm:t>
        <a:bodyPr/>
        <a:lstStyle/>
        <a:p>
          <a:endParaRPr lang="zh-CN" altLang="en-US"/>
        </a:p>
      </dgm:t>
    </dgm:pt>
    <dgm:pt modelId="{BA158535-EA2E-4252-8EC7-A4B86ADDD5D4}" type="sibTrans" cxnId="{21B7B7AF-F6CF-44B7-B8ED-B607B2292A46}">
      <dgm:prSet/>
      <dgm:spPr/>
      <dgm:t>
        <a:bodyPr/>
        <a:lstStyle/>
        <a:p>
          <a:endParaRPr lang="zh-CN" altLang="en-US"/>
        </a:p>
      </dgm:t>
    </dgm:pt>
    <dgm:pt modelId="{8C98F5D1-8B06-4B10-AFD2-A2401E67FBA7}">
      <dgm:prSet/>
      <dgm:spPr/>
      <dgm:t>
        <a:bodyPr/>
        <a:lstStyle/>
        <a:p>
          <a:pPr rtl="0"/>
          <a:r>
            <a:rPr lang="zh-CN" b="0" i="0" baseline="0" smtClean="0"/>
            <a:t>研发经费加计扣除</a:t>
          </a:r>
          <a:endParaRPr lang="zh-CN"/>
        </a:p>
      </dgm:t>
    </dgm:pt>
    <dgm:pt modelId="{132634FF-8F5E-47D8-8640-01A4A6664331}" type="parTrans" cxnId="{659C083F-2674-4FB5-A94B-279566A08FFE}">
      <dgm:prSet/>
      <dgm:spPr/>
      <dgm:t>
        <a:bodyPr/>
        <a:lstStyle/>
        <a:p>
          <a:endParaRPr lang="zh-CN" altLang="en-US"/>
        </a:p>
      </dgm:t>
    </dgm:pt>
    <dgm:pt modelId="{16138DEA-0C82-4A36-A2F8-2B806ED61BE3}" type="sibTrans" cxnId="{659C083F-2674-4FB5-A94B-279566A08FFE}">
      <dgm:prSet/>
      <dgm:spPr/>
      <dgm:t>
        <a:bodyPr/>
        <a:lstStyle/>
        <a:p>
          <a:endParaRPr lang="zh-CN" altLang="en-US"/>
        </a:p>
      </dgm:t>
    </dgm:pt>
    <dgm:pt modelId="{0EB44A66-8E4D-44C4-8FC1-E6949C03F9F6}">
      <dgm:prSet/>
      <dgm:spPr/>
      <dgm:t>
        <a:bodyPr/>
        <a:lstStyle/>
        <a:p>
          <a:pPr rtl="0"/>
          <a:r>
            <a:rPr lang="zh-CN" b="0" i="0" baseline="0" smtClean="0"/>
            <a:t>科技型中小企业技术创新资金</a:t>
          </a:r>
          <a:endParaRPr lang="zh-CN"/>
        </a:p>
      </dgm:t>
    </dgm:pt>
    <dgm:pt modelId="{A66C4B06-8C9D-4E81-8E25-B9B277EB7238}" type="parTrans" cxnId="{394E0A0E-F530-4375-9B70-1580C6A661B1}">
      <dgm:prSet/>
      <dgm:spPr/>
      <dgm:t>
        <a:bodyPr/>
        <a:lstStyle/>
        <a:p>
          <a:endParaRPr lang="zh-CN" altLang="en-US"/>
        </a:p>
      </dgm:t>
    </dgm:pt>
    <dgm:pt modelId="{EBF9710E-96DA-455F-BD8B-D7C334794A4F}" type="sibTrans" cxnId="{394E0A0E-F530-4375-9B70-1580C6A661B1}">
      <dgm:prSet/>
      <dgm:spPr/>
      <dgm:t>
        <a:bodyPr/>
        <a:lstStyle/>
        <a:p>
          <a:endParaRPr lang="zh-CN" altLang="en-US"/>
        </a:p>
      </dgm:t>
    </dgm:pt>
    <dgm:pt modelId="{F7D44AFB-5C20-4173-A9C9-6CC8B74BB038}">
      <dgm:prSet/>
      <dgm:spPr/>
      <dgm:t>
        <a:bodyPr/>
        <a:lstStyle/>
        <a:p>
          <a:pPr rtl="0"/>
          <a:r>
            <a:rPr lang="zh-CN" b="0" i="0" baseline="0" smtClean="0"/>
            <a:t>高新技术成果转化</a:t>
          </a:r>
          <a:endParaRPr lang="zh-CN"/>
        </a:p>
      </dgm:t>
    </dgm:pt>
    <dgm:pt modelId="{5AD05190-D58B-400D-BB1C-8C8CF34CC1EE}" type="parTrans" cxnId="{12FF8421-1074-4169-87B9-8850368179A9}">
      <dgm:prSet/>
      <dgm:spPr/>
      <dgm:t>
        <a:bodyPr/>
        <a:lstStyle/>
        <a:p>
          <a:endParaRPr lang="zh-CN" altLang="en-US"/>
        </a:p>
      </dgm:t>
    </dgm:pt>
    <dgm:pt modelId="{EBD5DD29-3C39-4D0F-A0E2-74ED8B0BC1DD}" type="sibTrans" cxnId="{12FF8421-1074-4169-87B9-8850368179A9}">
      <dgm:prSet/>
      <dgm:spPr/>
      <dgm:t>
        <a:bodyPr/>
        <a:lstStyle/>
        <a:p>
          <a:endParaRPr lang="zh-CN" altLang="en-US"/>
        </a:p>
      </dgm:t>
    </dgm:pt>
    <dgm:pt modelId="{F1EA6B46-CA4A-4D78-981C-B7F4174653B1}">
      <dgm:prSet/>
      <dgm:spPr/>
      <dgm:t>
        <a:bodyPr/>
        <a:lstStyle/>
        <a:p>
          <a:pPr rtl="0"/>
          <a:r>
            <a:rPr lang="zh-CN" b="0" i="0" baseline="0" smtClean="0"/>
            <a:t>新技术新产品认定</a:t>
          </a:r>
          <a:endParaRPr lang="zh-CN"/>
        </a:p>
      </dgm:t>
    </dgm:pt>
    <dgm:pt modelId="{31F465D5-4D60-4226-AB8A-F5EB5AF4C91B}" type="parTrans" cxnId="{98E9B7D7-8183-4F5B-8EB6-FC6B3C80533B}">
      <dgm:prSet/>
      <dgm:spPr/>
      <dgm:t>
        <a:bodyPr/>
        <a:lstStyle/>
        <a:p>
          <a:endParaRPr lang="zh-CN" altLang="en-US"/>
        </a:p>
      </dgm:t>
    </dgm:pt>
    <dgm:pt modelId="{9D6D70FE-BB9E-442C-91B1-1D29E71E5B91}" type="sibTrans" cxnId="{98E9B7D7-8183-4F5B-8EB6-FC6B3C80533B}">
      <dgm:prSet/>
      <dgm:spPr/>
      <dgm:t>
        <a:bodyPr/>
        <a:lstStyle/>
        <a:p>
          <a:endParaRPr lang="zh-CN" altLang="en-US"/>
        </a:p>
      </dgm:t>
    </dgm:pt>
    <dgm:pt modelId="{8332B533-82D0-4571-852D-D6A7BA4B2E49}">
      <dgm:prSet/>
      <dgm:spPr/>
      <dgm:t>
        <a:bodyPr/>
        <a:lstStyle/>
        <a:p>
          <a:pPr rtl="0"/>
          <a:r>
            <a:rPr lang="zh-CN" b="0" i="0" baseline="0" smtClean="0"/>
            <a:t>战兴产业科技成果转化基地</a:t>
          </a:r>
          <a:endParaRPr lang="zh-CN"/>
        </a:p>
      </dgm:t>
    </dgm:pt>
    <dgm:pt modelId="{0EA9309A-3C57-48EA-AD76-9E608A8B0522}" type="parTrans" cxnId="{30AF0ABE-E175-4857-813D-292D28FABA20}">
      <dgm:prSet/>
      <dgm:spPr/>
      <dgm:t>
        <a:bodyPr/>
        <a:lstStyle/>
        <a:p>
          <a:endParaRPr lang="zh-CN" altLang="en-US"/>
        </a:p>
      </dgm:t>
    </dgm:pt>
    <dgm:pt modelId="{BE47959C-2BED-4F90-839B-6F2B53250C38}" type="sibTrans" cxnId="{30AF0ABE-E175-4857-813D-292D28FABA20}">
      <dgm:prSet/>
      <dgm:spPr/>
      <dgm:t>
        <a:bodyPr/>
        <a:lstStyle/>
        <a:p>
          <a:endParaRPr lang="zh-CN" altLang="en-US"/>
        </a:p>
      </dgm:t>
    </dgm:pt>
    <dgm:pt modelId="{EA79EEB4-5D91-4A5B-8DA6-BDFBFC1D7C57}">
      <dgm:prSet/>
      <dgm:spPr/>
      <dgm:t>
        <a:bodyPr/>
        <a:lstStyle/>
        <a:p>
          <a:pPr rtl="0"/>
          <a:r>
            <a:rPr lang="zh-CN" b="0" i="0" baseline="0" smtClean="0"/>
            <a:t>科技企业孵化机构（战略性新兴产业孵育基地）建设</a:t>
          </a:r>
          <a:endParaRPr lang="zh-CN"/>
        </a:p>
      </dgm:t>
    </dgm:pt>
    <dgm:pt modelId="{D9D1C877-1CE8-4D67-9C84-A8B6BE7FFFEE}" type="parTrans" cxnId="{F69BC38B-7259-4F31-8436-26DC5B12D3CA}">
      <dgm:prSet/>
      <dgm:spPr/>
      <dgm:t>
        <a:bodyPr/>
        <a:lstStyle/>
        <a:p>
          <a:endParaRPr lang="zh-CN" altLang="en-US"/>
        </a:p>
      </dgm:t>
    </dgm:pt>
    <dgm:pt modelId="{33EA3584-DCF8-475A-BC72-B5195F9120D3}" type="sibTrans" cxnId="{F69BC38B-7259-4F31-8436-26DC5B12D3CA}">
      <dgm:prSet/>
      <dgm:spPr/>
      <dgm:t>
        <a:bodyPr/>
        <a:lstStyle/>
        <a:p>
          <a:endParaRPr lang="zh-CN" altLang="en-US"/>
        </a:p>
      </dgm:t>
    </dgm:pt>
    <dgm:pt modelId="{F54727CA-84B8-4E59-84A0-03CD3B1BE507}" type="pres">
      <dgm:prSet presAssocID="{AEDF1E73-BA8E-4DB6-B80A-6E8DE9A412C2}" presName="linear" presStyleCnt="0">
        <dgm:presLayoutVars>
          <dgm:dir/>
          <dgm:animLvl val="lvl"/>
          <dgm:resizeHandles val="exact"/>
        </dgm:presLayoutVars>
      </dgm:prSet>
      <dgm:spPr/>
      <dgm:t>
        <a:bodyPr/>
        <a:lstStyle/>
        <a:p>
          <a:endParaRPr lang="zh-CN" altLang="en-US"/>
        </a:p>
      </dgm:t>
    </dgm:pt>
    <dgm:pt modelId="{0FCBCF4D-8F14-4EA3-984F-A4C349F2F368}" type="pres">
      <dgm:prSet presAssocID="{B7218C5B-B144-4DF2-BE70-98EEBFC23368}" presName="parentLin" presStyleCnt="0"/>
      <dgm:spPr/>
    </dgm:pt>
    <dgm:pt modelId="{27338B07-94B5-4782-943A-36A2070466BC}" type="pres">
      <dgm:prSet presAssocID="{B7218C5B-B144-4DF2-BE70-98EEBFC23368}" presName="parentLeftMargin" presStyleLbl="node1" presStyleIdx="0" presStyleCnt="1"/>
      <dgm:spPr/>
      <dgm:t>
        <a:bodyPr/>
        <a:lstStyle/>
        <a:p>
          <a:endParaRPr lang="zh-CN" altLang="en-US"/>
        </a:p>
      </dgm:t>
    </dgm:pt>
    <dgm:pt modelId="{4944D43F-5A3F-442F-9A17-9DD90BD69954}" type="pres">
      <dgm:prSet presAssocID="{B7218C5B-B144-4DF2-BE70-98EEBFC23368}" presName="parentText" presStyleLbl="node1" presStyleIdx="0" presStyleCnt="1">
        <dgm:presLayoutVars>
          <dgm:chMax val="0"/>
          <dgm:bulletEnabled val="1"/>
        </dgm:presLayoutVars>
      </dgm:prSet>
      <dgm:spPr/>
      <dgm:t>
        <a:bodyPr/>
        <a:lstStyle/>
        <a:p>
          <a:endParaRPr lang="zh-CN" altLang="en-US"/>
        </a:p>
      </dgm:t>
    </dgm:pt>
    <dgm:pt modelId="{103B20E9-78F9-484D-8FF4-592810BB7696}" type="pres">
      <dgm:prSet presAssocID="{B7218C5B-B144-4DF2-BE70-98EEBFC23368}" presName="negativeSpace" presStyleCnt="0"/>
      <dgm:spPr/>
    </dgm:pt>
    <dgm:pt modelId="{4251C504-C844-498C-B113-95AC9090C4E7}" type="pres">
      <dgm:prSet presAssocID="{B7218C5B-B144-4DF2-BE70-98EEBFC23368}" presName="childText" presStyleLbl="conFgAcc1" presStyleIdx="0" presStyleCnt="1" custLinFactNeighborX="256" custLinFactNeighborY="-23354">
        <dgm:presLayoutVars>
          <dgm:bulletEnabled val="1"/>
        </dgm:presLayoutVars>
      </dgm:prSet>
      <dgm:spPr/>
      <dgm:t>
        <a:bodyPr/>
        <a:lstStyle/>
        <a:p>
          <a:endParaRPr lang="zh-CN" altLang="en-US"/>
        </a:p>
      </dgm:t>
    </dgm:pt>
  </dgm:ptLst>
  <dgm:cxnLst>
    <dgm:cxn modelId="{12FF8421-1074-4169-87B9-8850368179A9}" srcId="{B7218C5B-B144-4DF2-BE70-98EEBFC23368}" destId="{F7D44AFB-5C20-4173-A9C9-6CC8B74BB038}" srcOrd="4" destOrd="0" parTransId="{5AD05190-D58B-400D-BB1C-8C8CF34CC1EE}" sibTransId="{EBD5DD29-3C39-4D0F-A0E2-74ED8B0BC1DD}"/>
    <dgm:cxn modelId="{B2EE4D9D-A1E3-4A76-A0F0-7A6E8C761254}" type="presOf" srcId="{8332B533-82D0-4571-852D-D6A7BA4B2E49}" destId="{4251C504-C844-498C-B113-95AC9090C4E7}" srcOrd="0" destOrd="6" presId="urn:microsoft.com/office/officeart/2005/8/layout/list1"/>
    <dgm:cxn modelId="{9E8D4116-DB28-4058-B83E-14B7817FF1DF}" type="presOf" srcId="{1C00DE55-417E-4293-AC44-71C4C55A31C0}" destId="{4251C504-C844-498C-B113-95AC9090C4E7}" srcOrd="0" destOrd="0" presId="urn:microsoft.com/office/officeart/2005/8/layout/list1"/>
    <dgm:cxn modelId="{23932171-D0B4-44EF-99C1-DD3AAC0FFCF5}" type="presOf" srcId="{0EB44A66-8E4D-44C4-8FC1-E6949C03F9F6}" destId="{4251C504-C844-498C-B113-95AC9090C4E7}" srcOrd="0" destOrd="3" presId="urn:microsoft.com/office/officeart/2005/8/layout/list1"/>
    <dgm:cxn modelId="{81DD0703-7357-46FD-8FF7-2AC95C0FA07C}" srcId="{B7218C5B-B144-4DF2-BE70-98EEBFC23368}" destId="{1C00DE55-417E-4293-AC44-71C4C55A31C0}" srcOrd="0" destOrd="0" parTransId="{606580DA-867F-4571-9F90-C44C3EFD5902}" sibTransId="{8F4B53BD-68B3-4726-89D1-3F5491DD4DA4}"/>
    <dgm:cxn modelId="{30AF0ABE-E175-4857-813D-292D28FABA20}" srcId="{B7218C5B-B144-4DF2-BE70-98EEBFC23368}" destId="{8332B533-82D0-4571-852D-D6A7BA4B2E49}" srcOrd="6" destOrd="0" parTransId="{0EA9309A-3C57-48EA-AD76-9E608A8B0522}" sibTransId="{BE47959C-2BED-4F90-839B-6F2B53250C38}"/>
    <dgm:cxn modelId="{98229614-E024-4DC2-82E8-93A6922E0F50}" type="presOf" srcId="{F7D44AFB-5C20-4173-A9C9-6CC8B74BB038}" destId="{4251C504-C844-498C-B113-95AC9090C4E7}" srcOrd="0" destOrd="4" presId="urn:microsoft.com/office/officeart/2005/8/layout/list1"/>
    <dgm:cxn modelId="{21B7B7AF-F6CF-44B7-B8ED-B607B2292A46}" srcId="{B7218C5B-B144-4DF2-BE70-98EEBFC23368}" destId="{71011965-BA20-4A19-9BD4-C176050971BC}" srcOrd="1" destOrd="0" parTransId="{F6461E22-E85F-4FA5-B141-D6324F7FC015}" sibTransId="{BA158535-EA2E-4252-8EC7-A4B86ADDD5D4}"/>
    <dgm:cxn modelId="{F552E731-B79A-4DC7-8397-EE32A5038388}" srcId="{AEDF1E73-BA8E-4DB6-B80A-6E8DE9A412C2}" destId="{B7218C5B-B144-4DF2-BE70-98EEBFC23368}" srcOrd="0" destOrd="0" parTransId="{0C9BED5D-4F20-4D28-A0D5-8C2330C32236}" sibTransId="{E15BD7B6-2576-49B3-BB11-F4B9DA2E89F5}"/>
    <dgm:cxn modelId="{FF962219-F400-4B4C-8D9A-156C1CB9A071}" type="presOf" srcId="{71011965-BA20-4A19-9BD4-C176050971BC}" destId="{4251C504-C844-498C-B113-95AC9090C4E7}" srcOrd="0" destOrd="1" presId="urn:microsoft.com/office/officeart/2005/8/layout/list1"/>
    <dgm:cxn modelId="{394E0A0E-F530-4375-9B70-1580C6A661B1}" srcId="{B7218C5B-B144-4DF2-BE70-98EEBFC23368}" destId="{0EB44A66-8E4D-44C4-8FC1-E6949C03F9F6}" srcOrd="3" destOrd="0" parTransId="{A66C4B06-8C9D-4E81-8E25-B9B277EB7238}" sibTransId="{EBF9710E-96DA-455F-BD8B-D7C334794A4F}"/>
    <dgm:cxn modelId="{74F69386-54EE-4721-BA14-863CB2E86A42}" type="presOf" srcId="{B7218C5B-B144-4DF2-BE70-98EEBFC23368}" destId="{4944D43F-5A3F-442F-9A17-9DD90BD69954}" srcOrd="1" destOrd="0" presId="urn:microsoft.com/office/officeart/2005/8/layout/list1"/>
    <dgm:cxn modelId="{DBF32FDA-A702-4308-B39F-C328D6D5C225}" type="presOf" srcId="{8C98F5D1-8B06-4B10-AFD2-A2401E67FBA7}" destId="{4251C504-C844-498C-B113-95AC9090C4E7}" srcOrd="0" destOrd="2" presId="urn:microsoft.com/office/officeart/2005/8/layout/list1"/>
    <dgm:cxn modelId="{DFA40C18-C7FD-4763-B509-6D56D0BE9702}" type="presOf" srcId="{F1EA6B46-CA4A-4D78-981C-B7F4174653B1}" destId="{4251C504-C844-498C-B113-95AC9090C4E7}" srcOrd="0" destOrd="5" presId="urn:microsoft.com/office/officeart/2005/8/layout/list1"/>
    <dgm:cxn modelId="{F69BC38B-7259-4F31-8436-26DC5B12D3CA}" srcId="{B7218C5B-B144-4DF2-BE70-98EEBFC23368}" destId="{EA79EEB4-5D91-4A5B-8DA6-BDFBFC1D7C57}" srcOrd="7" destOrd="0" parTransId="{D9D1C877-1CE8-4D67-9C84-A8B6BE7FFFEE}" sibTransId="{33EA3584-DCF8-475A-BC72-B5195F9120D3}"/>
    <dgm:cxn modelId="{659C083F-2674-4FB5-A94B-279566A08FFE}" srcId="{B7218C5B-B144-4DF2-BE70-98EEBFC23368}" destId="{8C98F5D1-8B06-4B10-AFD2-A2401E67FBA7}" srcOrd="2" destOrd="0" parTransId="{132634FF-8F5E-47D8-8640-01A4A6664331}" sibTransId="{16138DEA-0C82-4A36-A2F8-2B806ED61BE3}"/>
    <dgm:cxn modelId="{CB371E26-4381-4858-AF4F-9F3E263E285D}" type="presOf" srcId="{EA79EEB4-5D91-4A5B-8DA6-BDFBFC1D7C57}" destId="{4251C504-C844-498C-B113-95AC9090C4E7}" srcOrd="0" destOrd="7" presId="urn:microsoft.com/office/officeart/2005/8/layout/list1"/>
    <dgm:cxn modelId="{68EA37D8-3C98-41F3-A825-0A5CA3EB2B11}" type="presOf" srcId="{B7218C5B-B144-4DF2-BE70-98EEBFC23368}" destId="{27338B07-94B5-4782-943A-36A2070466BC}" srcOrd="0" destOrd="0" presId="urn:microsoft.com/office/officeart/2005/8/layout/list1"/>
    <dgm:cxn modelId="{98E9B7D7-8183-4F5B-8EB6-FC6B3C80533B}" srcId="{B7218C5B-B144-4DF2-BE70-98EEBFC23368}" destId="{F1EA6B46-CA4A-4D78-981C-B7F4174653B1}" srcOrd="5" destOrd="0" parTransId="{31F465D5-4D60-4226-AB8A-F5EB5AF4C91B}" sibTransId="{9D6D70FE-BB9E-442C-91B1-1D29E71E5B91}"/>
    <dgm:cxn modelId="{73D3E20A-2B03-4AAF-A481-46D2EC7D39E1}" type="presOf" srcId="{AEDF1E73-BA8E-4DB6-B80A-6E8DE9A412C2}" destId="{F54727CA-84B8-4E59-84A0-03CD3B1BE507}" srcOrd="0" destOrd="0" presId="urn:microsoft.com/office/officeart/2005/8/layout/list1"/>
    <dgm:cxn modelId="{BA8AD49C-9F48-4667-AE2B-319CAB1B1119}" type="presParOf" srcId="{F54727CA-84B8-4E59-84A0-03CD3B1BE507}" destId="{0FCBCF4D-8F14-4EA3-984F-A4C349F2F368}" srcOrd="0" destOrd="0" presId="urn:microsoft.com/office/officeart/2005/8/layout/list1"/>
    <dgm:cxn modelId="{953C6595-C9FF-432F-BCF4-F563973AE898}" type="presParOf" srcId="{0FCBCF4D-8F14-4EA3-984F-A4C349F2F368}" destId="{27338B07-94B5-4782-943A-36A2070466BC}" srcOrd="0" destOrd="0" presId="urn:microsoft.com/office/officeart/2005/8/layout/list1"/>
    <dgm:cxn modelId="{2DF71FE8-BA75-4858-806D-C9C7BFD5EED4}" type="presParOf" srcId="{0FCBCF4D-8F14-4EA3-984F-A4C349F2F368}" destId="{4944D43F-5A3F-442F-9A17-9DD90BD69954}" srcOrd="1" destOrd="0" presId="urn:microsoft.com/office/officeart/2005/8/layout/list1"/>
    <dgm:cxn modelId="{4ED7A718-7803-4508-BF79-E1F17E7EFF5D}" type="presParOf" srcId="{F54727CA-84B8-4E59-84A0-03CD3B1BE507}" destId="{103B20E9-78F9-484D-8FF4-592810BB7696}" srcOrd="1" destOrd="0" presId="urn:microsoft.com/office/officeart/2005/8/layout/list1"/>
    <dgm:cxn modelId="{896D665F-2141-4343-8592-50FCB8E18C34}" type="presParOf" srcId="{F54727CA-84B8-4E59-84A0-03CD3B1BE507}" destId="{4251C504-C844-498C-B113-95AC9090C4E7}"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E4941E-C318-4C52-A6EA-F3128B54D2D4}" type="doc">
      <dgm:prSet loTypeId="urn:microsoft.com/office/officeart/2005/8/layout/radial3" loCatId="relationship" qsTypeId="urn:microsoft.com/office/officeart/2005/8/quickstyle/3d3" qsCatId="3D" csTypeId="urn:microsoft.com/office/officeart/2005/8/colors/colorful5" csCatId="colorful"/>
      <dgm:spPr/>
      <dgm:t>
        <a:bodyPr/>
        <a:lstStyle/>
        <a:p>
          <a:endParaRPr lang="zh-CN" altLang="en-US"/>
        </a:p>
      </dgm:t>
    </dgm:pt>
    <dgm:pt modelId="{D5BE3311-B6E0-497A-BED6-2795CC97A017}">
      <dgm:prSet/>
      <dgm:spPr/>
      <dgm:t>
        <a:bodyPr/>
        <a:lstStyle/>
        <a:p>
          <a:pPr rtl="0"/>
          <a:r>
            <a:rPr lang="zh-CN" smtClean="0"/>
            <a:t>科技服务业促进</a:t>
          </a:r>
          <a:endParaRPr lang="zh-CN"/>
        </a:p>
      </dgm:t>
    </dgm:pt>
    <dgm:pt modelId="{D612ADC0-931D-4B00-A799-390DA655BA41}" type="parTrans" cxnId="{E037CB81-C051-48CB-9EEE-395FEB2C5B3F}">
      <dgm:prSet/>
      <dgm:spPr/>
      <dgm:t>
        <a:bodyPr/>
        <a:lstStyle/>
        <a:p>
          <a:endParaRPr lang="zh-CN" altLang="en-US"/>
        </a:p>
      </dgm:t>
    </dgm:pt>
    <dgm:pt modelId="{A8215735-AF23-49A1-85B0-1280FDA7D67D}" type="sibTrans" cxnId="{E037CB81-C051-48CB-9EEE-395FEB2C5B3F}">
      <dgm:prSet/>
      <dgm:spPr/>
      <dgm:t>
        <a:bodyPr/>
        <a:lstStyle/>
        <a:p>
          <a:endParaRPr lang="zh-CN" altLang="en-US"/>
        </a:p>
      </dgm:t>
    </dgm:pt>
    <dgm:pt modelId="{9C3BAE5C-281C-4C06-89E2-9919421A1CB8}">
      <dgm:prSet/>
      <dgm:spPr/>
      <dgm:t>
        <a:bodyPr/>
        <a:lstStyle/>
        <a:p>
          <a:pPr rtl="0"/>
          <a:r>
            <a:rPr lang="zh-CN" dirty="0" smtClean="0">
              <a:hlinkClick xmlns:r="http://schemas.openxmlformats.org/officeDocument/2006/relationships" r:id="rId1" action="ppaction://hlinksldjump"/>
            </a:rPr>
            <a:t>技术合同登记</a:t>
          </a:r>
          <a:endParaRPr lang="zh-CN" dirty="0"/>
        </a:p>
      </dgm:t>
    </dgm:pt>
    <dgm:pt modelId="{79057962-510F-4A41-B470-89AF3E061ED7}" type="parTrans" cxnId="{F2D2539E-327A-4E3B-832E-851703D3D0EA}">
      <dgm:prSet/>
      <dgm:spPr/>
      <dgm:t>
        <a:bodyPr/>
        <a:lstStyle/>
        <a:p>
          <a:endParaRPr lang="zh-CN" altLang="en-US"/>
        </a:p>
      </dgm:t>
    </dgm:pt>
    <dgm:pt modelId="{16052132-ACFA-4CEA-8142-C50BBD65C477}" type="sibTrans" cxnId="{F2D2539E-327A-4E3B-832E-851703D3D0EA}">
      <dgm:prSet/>
      <dgm:spPr/>
      <dgm:t>
        <a:bodyPr/>
        <a:lstStyle/>
        <a:p>
          <a:endParaRPr lang="zh-CN" altLang="en-US"/>
        </a:p>
      </dgm:t>
    </dgm:pt>
    <dgm:pt modelId="{E71E4F5C-2A85-477D-96F7-20B44BD42EAD}">
      <dgm:prSet/>
      <dgm:spPr/>
      <dgm:t>
        <a:bodyPr/>
        <a:lstStyle/>
        <a:p>
          <a:pPr rtl="0"/>
          <a:r>
            <a:rPr lang="zh-CN" smtClean="0"/>
            <a:t>技术转移</a:t>
          </a:r>
          <a:endParaRPr lang="zh-CN"/>
        </a:p>
      </dgm:t>
    </dgm:pt>
    <dgm:pt modelId="{DF658FF7-8584-49E1-94E2-5460C1A50217}" type="parTrans" cxnId="{87759DE5-AD1A-4194-974D-8D0BA00E0978}">
      <dgm:prSet/>
      <dgm:spPr/>
      <dgm:t>
        <a:bodyPr/>
        <a:lstStyle/>
        <a:p>
          <a:endParaRPr lang="zh-CN" altLang="en-US"/>
        </a:p>
      </dgm:t>
    </dgm:pt>
    <dgm:pt modelId="{138646BE-746B-4D0A-A5C4-49A29871F819}" type="sibTrans" cxnId="{87759DE5-AD1A-4194-974D-8D0BA00E0978}">
      <dgm:prSet/>
      <dgm:spPr/>
      <dgm:t>
        <a:bodyPr/>
        <a:lstStyle/>
        <a:p>
          <a:endParaRPr lang="zh-CN" altLang="en-US"/>
        </a:p>
      </dgm:t>
    </dgm:pt>
    <dgm:pt modelId="{ED64CB49-2551-4230-8700-409A4D8F8048}">
      <dgm:prSet/>
      <dgm:spPr/>
      <dgm:t>
        <a:bodyPr/>
        <a:lstStyle/>
        <a:p>
          <a:pPr rtl="0"/>
          <a:r>
            <a:rPr lang="zh-CN" smtClean="0"/>
            <a:t>工程技术服务</a:t>
          </a:r>
          <a:endParaRPr lang="zh-CN"/>
        </a:p>
      </dgm:t>
    </dgm:pt>
    <dgm:pt modelId="{380BA8D5-8AFA-4B42-B189-43E76AF6A367}" type="parTrans" cxnId="{4BA9C3E1-2C6B-4A20-B2D1-EC33E1D21F2F}">
      <dgm:prSet/>
      <dgm:spPr/>
      <dgm:t>
        <a:bodyPr/>
        <a:lstStyle/>
        <a:p>
          <a:endParaRPr lang="zh-CN" altLang="en-US"/>
        </a:p>
      </dgm:t>
    </dgm:pt>
    <dgm:pt modelId="{1EC6B988-300C-4682-A654-0C5624C7F83F}" type="sibTrans" cxnId="{4BA9C3E1-2C6B-4A20-B2D1-EC33E1D21F2F}">
      <dgm:prSet/>
      <dgm:spPr/>
      <dgm:t>
        <a:bodyPr/>
        <a:lstStyle/>
        <a:p>
          <a:endParaRPr lang="zh-CN" altLang="en-US"/>
        </a:p>
      </dgm:t>
    </dgm:pt>
    <dgm:pt modelId="{7FC8C395-B05A-40BF-A7B9-25356A70F1E9}">
      <dgm:prSet/>
      <dgm:spPr/>
      <dgm:t>
        <a:bodyPr/>
        <a:lstStyle/>
        <a:p>
          <a:pPr rtl="0"/>
          <a:r>
            <a:rPr lang="zh-CN" smtClean="0"/>
            <a:t>工业设计促进</a:t>
          </a:r>
          <a:endParaRPr lang="zh-CN"/>
        </a:p>
      </dgm:t>
    </dgm:pt>
    <dgm:pt modelId="{D0750F1F-E81B-43B1-AA1B-F136A5FDBDF6}" type="parTrans" cxnId="{8DE96954-B613-4DC5-8586-D5E7807F06A4}">
      <dgm:prSet/>
      <dgm:spPr/>
      <dgm:t>
        <a:bodyPr/>
        <a:lstStyle/>
        <a:p>
          <a:endParaRPr lang="zh-CN" altLang="en-US"/>
        </a:p>
      </dgm:t>
    </dgm:pt>
    <dgm:pt modelId="{989AE145-73BC-4DCE-BC67-D0DD899AFC25}" type="sibTrans" cxnId="{8DE96954-B613-4DC5-8586-D5E7807F06A4}">
      <dgm:prSet/>
      <dgm:spPr/>
      <dgm:t>
        <a:bodyPr/>
        <a:lstStyle/>
        <a:p>
          <a:endParaRPr lang="zh-CN" altLang="en-US"/>
        </a:p>
      </dgm:t>
    </dgm:pt>
    <dgm:pt modelId="{FE73FEB0-862F-4D79-991F-9E0043B07A30}">
      <dgm:prSet/>
      <dgm:spPr/>
      <dgm:t>
        <a:bodyPr/>
        <a:lstStyle/>
        <a:p>
          <a:pPr rtl="0"/>
          <a:r>
            <a:rPr lang="zh-CN" smtClean="0"/>
            <a:t>产业技术创新战略联盟建设</a:t>
          </a:r>
          <a:endParaRPr lang="zh-CN"/>
        </a:p>
      </dgm:t>
    </dgm:pt>
    <dgm:pt modelId="{72B5B1F9-CC51-404C-B6E7-3D71DF7E674C}" type="parTrans" cxnId="{76F0CE3E-6090-4191-A05C-63809E509667}">
      <dgm:prSet/>
      <dgm:spPr/>
      <dgm:t>
        <a:bodyPr/>
        <a:lstStyle/>
        <a:p>
          <a:endParaRPr lang="zh-CN" altLang="en-US"/>
        </a:p>
      </dgm:t>
    </dgm:pt>
    <dgm:pt modelId="{BBB1D468-81E6-4488-B002-C390C49372B2}" type="sibTrans" cxnId="{76F0CE3E-6090-4191-A05C-63809E509667}">
      <dgm:prSet/>
      <dgm:spPr/>
      <dgm:t>
        <a:bodyPr/>
        <a:lstStyle/>
        <a:p>
          <a:endParaRPr lang="zh-CN" altLang="en-US"/>
        </a:p>
      </dgm:t>
    </dgm:pt>
    <dgm:pt modelId="{5A1C6CB9-6E0E-441C-A928-C82E202E7A7B}" type="pres">
      <dgm:prSet presAssocID="{F6E4941E-C318-4C52-A6EA-F3128B54D2D4}" presName="composite" presStyleCnt="0">
        <dgm:presLayoutVars>
          <dgm:chMax val="1"/>
          <dgm:dir/>
          <dgm:resizeHandles val="exact"/>
        </dgm:presLayoutVars>
      </dgm:prSet>
      <dgm:spPr/>
      <dgm:t>
        <a:bodyPr/>
        <a:lstStyle/>
        <a:p>
          <a:endParaRPr lang="zh-CN" altLang="en-US"/>
        </a:p>
      </dgm:t>
    </dgm:pt>
    <dgm:pt modelId="{F56000D4-2959-4ADE-9DFD-D7724F463CE3}" type="pres">
      <dgm:prSet presAssocID="{F6E4941E-C318-4C52-A6EA-F3128B54D2D4}" presName="radial" presStyleCnt="0">
        <dgm:presLayoutVars>
          <dgm:animLvl val="ctr"/>
        </dgm:presLayoutVars>
      </dgm:prSet>
      <dgm:spPr/>
    </dgm:pt>
    <dgm:pt modelId="{2A187196-B5B3-4819-8733-94DAE2FC6F8A}" type="pres">
      <dgm:prSet presAssocID="{D5BE3311-B6E0-497A-BED6-2795CC97A017}" presName="centerShape" presStyleLbl="vennNode1" presStyleIdx="0" presStyleCnt="6"/>
      <dgm:spPr/>
      <dgm:t>
        <a:bodyPr/>
        <a:lstStyle/>
        <a:p>
          <a:endParaRPr lang="zh-CN" altLang="en-US"/>
        </a:p>
      </dgm:t>
    </dgm:pt>
    <dgm:pt modelId="{4A600960-0DBE-4608-BFC4-ABAED869DB68}" type="pres">
      <dgm:prSet presAssocID="{9C3BAE5C-281C-4C06-89E2-9919421A1CB8}" presName="node" presStyleLbl="vennNode1" presStyleIdx="1" presStyleCnt="6">
        <dgm:presLayoutVars>
          <dgm:bulletEnabled val="1"/>
        </dgm:presLayoutVars>
      </dgm:prSet>
      <dgm:spPr/>
      <dgm:t>
        <a:bodyPr/>
        <a:lstStyle/>
        <a:p>
          <a:endParaRPr lang="zh-CN" altLang="en-US"/>
        </a:p>
      </dgm:t>
    </dgm:pt>
    <dgm:pt modelId="{E540F225-CBF6-4C2B-90E8-3C0AC57A89B9}" type="pres">
      <dgm:prSet presAssocID="{E71E4F5C-2A85-477D-96F7-20B44BD42EAD}" presName="node" presStyleLbl="vennNode1" presStyleIdx="2" presStyleCnt="6">
        <dgm:presLayoutVars>
          <dgm:bulletEnabled val="1"/>
        </dgm:presLayoutVars>
      </dgm:prSet>
      <dgm:spPr/>
      <dgm:t>
        <a:bodyPr/>
        <a:lstStyle/>
        <a:p>
          <a:endParaRPr lang="zh-CN" altLang="en-US"/>
        </a:p>
      </dgm:t>
    </dgm:pt>
    <dgm:pt modelId="{3C050CD8-7F38-4F48-8A7C-2A1388675280}" type="pres">
      <dgm:prSet presAssocID="{ED64CB49-2551-4230-8700-409A4D8F8048}" presName="node" presStyleLbl="vennNode1" presStyleIdx="3" presStyleCnt="6">
        <dgm:presLayoutVars>
          <dgm:bulletEnabled val="1"/>
        </dgm:presLayoutVars>
      </dgm:prSet>
      <dgm:spPr/>
      <dgm:t>
        <a:bodyPr/>
        <a:lstStyle/>
        <a:p>
          <a:endParaRPr lang="zh-CN" altLang="en-US"/>
        </a:p>
      </dgm:t>
    </dgm:pt>
    <dgm:pt modelId="{B932E936-32E0-4B6F-9CF9-50FD7A676A30}" type="pres">
      <dgm:prSet presAssocID="{7FC8C395-B05A-40BF-A7B9-25356A70F1E9}" presName="node" presStyleLbl="vennNode1" presStyleIdx="4" presStyleCnt="6">
        <dgm:presLayoutVars>
          <dgm:bulletEnabled val="1"/>
        </dgm:presLayoutVars>
      </dgm:prSet>
      <dgm:spPr/>
      <dgm:t>
        <a:bodyPr/>
        <a:lstStyle/>
        <a:p>
          <a:endParaRPr lang="zh-CN" altLang="en-US"/>
        </a:p>
      </dgm:t>
    </dgm:pt>
    <dgm:pt modelId="{00ED78A4-8FFA-4F1A-AF0E-672084F0BE00}" type="pres">
      <dgm:prSet presAssocID="{FE73FEB0-862F-4D79-991F-9E0043B07A30}" presName="node" presStyleLbl="vennNode1" presStyleIdx="5" presStyleCnt="6">
        <dgm:presLayoutVars>
          <dgm:bulletEnabled val="1"/>
        </dgm:presLayoutVars>
      </dgm:prSet>
      <dgm:spPr/>
      <dgm:t>
        <a:bodyPr/>
        <a:lstStyle/>
        <a:p>
          <a:endParaRPr lang="zh-CN" altLang="en-US"/>
        </a:p>
      </dgm:t>
    </dgm:pt>
  </dgm:ptLst>
  <dgm:cxnLst>
    <dgm:cxn modelId="{F2D2539E-327A-4E3B-832E-851703D3D0EA}" srcId="{D5BE3311-B6E0-497A-BED6-2795CC97A017}" destId="{9C3BAE5C-281C-4C06-89E2-9919421A1CB8}" srcOrd="0" destOrd="0" parTransId="{79057962-510F-4A41-B470-89AF3E061ED7}" sibTransId="{16052132-ACFA-4CEA-8142-C50BBD65C477}"/>
    <dgm:cxn modelId="{9230FDFA-8320-490C-BA5B-EA24BBAFF481}" type="presOf" srcId="{D5BE3311-B6E0-497A-BED6-2795CC97A017}" destId="{2A187196-B5B3-4819-8733-94DAE2FC6F8A}" srcOrd="0" destOrd="0" presId="urn:microsoft.com/office/officeart/2005/8/layout/radial3"/>
    <dgm:cxn modelId="{3D12EDB9-3E5F-4ED3-8CCE-A010AA880F74}" type="presOf" srcId="{F6E4941E-C318-4C52-A6EA-F3128B54D2D4}" destId="{5A1C6CB9-6E0E-441C-A928-C82E202E7A7B}" srcOrd="0" destOrd="0" presId="urn:microsoft.com/office/officeart/2005/8/layout/radial3"/>
    <dgm:cxn modelId="{9F0498F2-CC65-4CE7-98CD-EEB23C99FFD8}" type="presOf" srcId="{9C3BAE5C-281C-4C06-89E2-9919421A1CB8}" destId="{4A600960-0DBE-4608-BFC4-ABAED869DB68}" srcOrd="0" destOrd="0" presId="urn:microsoft.com/office/officeart/2005/8/layout/radial3"/>
    <dgm:cxn modelId="{E037CB81-C051-48CB-9EEE-395FEB2C5B3F}" srcId="{F6E4941E-C318-4C52-A6EA-F3128B54D2D4}" destId="{D5BE3311-B6E0-497A-BED6-2795CC97A017}" srcOrd="0" destOrd="0" parTransId="{D612ADC0-931D-4B00-A799-390DA655BA41}" sibTransId="{A8215735-AF23-49A1-85B0-1280FDA7D67D}"/>
    <dgm:cxn modelId="{5205169A-1C61-4908-84C2-A17ABA1C5488}" type="presOf" srcId="{E71E4F5C-2A85-477D-96F7-20B44BD42EAD}" destId="{E540F225-CBF6-4C2B-90E8-3C0AC57A89B9}" srcOrd="0" destOrd="0" presId="urn:microsoft.com/office/officeart/2005/8/layout/radial3"/>
    <dgm:cxn modelId="{3BD871B2-B6A8-4960-AA62-D1C12B67F670}" type="presOf" srcId="{7FC8C395-B05A-40BF-A7B9-25356A70F1E9}" destId="{B932E936-32E0-4B6F-9CF9-50FD7A676A30}" srcOrd="0" destOrd="0" presId="urn:microsoft.com/office/officeart/2005/8/layout/radial3"/>
    <dgm:cxn modelId="{4BA9C3E1-2C6B-4A20-B2D1-EC33E1D21F2F}" srcId="{D5BE3311-B6E0-497A-BED6-2795CC97A017}" destId="{ED64CB49-2551-4230-8700-409A4D8F8048}" srcOrd="2" destOrd="0" parTransId="{380BA8D5-8AFA-4B42-B189-43E76AF6A367}" sibTransId="{1EC6B988-300C-4682-A654-0C5624C7F83F}"/>
    <dgm:cxn modelId="{D73800EC-39F3-4A58-9BE4-1C12B801552D}" type="presOf" srcId="{FE73FEB0-862F-4D79-991F-9E0043B07A30}" destId="{00ED78A4-8FFA-4F1A-AF0E-672084F0BE00}" srcOrd="0" destOrd="0" presId="urn:microsoft.com/office/officeart/2005/8/layout/radial3"/>
    <dgm:cxn modelId="{87759DE5-AD1A-4194-974D-8D0BA00E0978}" srcId="{D5BE3311-B6E0-497A-BED6-2795CC97A017}" destId="{E71E4F5C-2A85-477D-96F7-20B44BD42EAD}" srcOrd="1" destOrd="0" parTransId="{DF658FF7-8584-49E1-94E2-5460C1A50217}" sibTransId="{138646BE-746B-4D0A-A5C4-49A29871F819}"/>
    <dgm:cxn modelId="{76F0CE3E-6090-4191-A05C-63809E509667}" srcId="{D5BE3311-B6E0-497A-BED6-2795CC97A017}" destId="{FE73FEB0-862F-4D79-991F-9E0043B07A30}" srcOrd="4" destOrd="0" parTransId="{72B5B1F9-CC51-404C-B6E7-3D71DF7E674C}" sibTransId="{BBB1D468-81E6-4488-B002-C390C49372B2}"/>
    <dgm:cxn modelId="{8DE96954-B613-4DC5-8586-D5E7807F06A4}" srcId="{D5BE3311-B6E0-497A-BED6-2795CC97A017}" destId="{7FC8C395-B05A-40BF-A7B9-25356A70F1E9}" srcOrd="3" destOrd="0" parTransId="{D0750F1F-E81B-43B1-AA1B-F136A5FDBDF6}" sibTransId="{989AE145-73BC-4DCE-BC67-D0DD899AFC25}"/>
    <dgm:cxn modelId="{40A50734-0FB8-41D2-ACE6-4871F0A6863A}" type="presOf" srcId="{ED64CB49-2551-4230-8700-409A4D8F8048}" destId="{3C050CD8-7F38-4F48-8A7C-2A1388675280}" srcOrd="0" destOrd="0" presId="urn:microsoft.com/office/officeart/2005/8/layout/radial3"/>
    <dgm:cxn modelId="{8B00ABDA-0F00-42FF-A9FC-2122E68CFD29}" type="presParOf" srcId="{5A1C6CB9-6E0E-441C-A928-C82E202E7A7B}" destId="{F56000D4-2959-4ADE-9DFD-D7724F463CE3}" srcOrd="0" destOrd="0" presId="urn:microsoft.com/office/officeart/2005/8/layout/radial3"/>
    <dgm:cxn modelId="{2C097CD7-6428-495A-950D-66612AB460D9}" type="presParOf" srcId="{F56000D4-2959-4ADE-9DFD-D7724F463CE3}" destId="{2A187196-B5B3-4819-8733-94DAE2FC6F8A}" srcOrd="0" destOrd="0" presId="urn:microsoft.com/office/officeart/2005/8/layout/radial3"/>
    <dgm:cxn modelId="{DAB0E0C5-B380-4725-9C14-34F44FA76F49}" type="presParOf" srcId="{F56000D4-2959-4ADE-9DFD-D7724F463CE3}" destId="{4A600960-0DBE-4608-BFC4-ABAED869DB68}" srcOrd="1" destOrd="0" presId="urn:microsoft.com/office/officeart/2005/8/layout/radial3"/>
    <dgm:cxn modelId="{D0459CB5-E638-4E37-9936-12209D7341B4}" type="presParOf" srcId="{F56000D4-2959-4ADE-9DFD-D7724F463CE3}" destId="{E540F225-CBF6-4C2B-90E8-3C0AC57A89B9}" srcOrd="2" destOrd="0" presId="urn:microsoft.com/office/officeart/2005/8/layout/radial3"/>
    <dgm:cxn modelId="{D7EF83C8-E767-4F5B-A9D3-DB8B34CAAA90}" type="presParOf" srcId="{F56000D4-2959-4ADE-9DFD-D7724F463CE3}" destId="{3C050CD8-7F38-4F48-8A7C-2A1388675280}" srcOrd="3" destOrd="0" presId="urn:microsoft.com/office/officeart/2005/8/layout/radial3"/>
    <dgm:cxn modelId="{34FEB13C-732E-410A-96A0-0E364DA718BE}" type="presParOf" srcId="{F56000D4-2959-4ADE-9DFD-D7724F463CE3}" destId="{B932E936-32E0-4B6F-9CF9-50FD7A676A30}" srcOrd="4" destOrd="0" presId="urn:microsoft.com/office/officeart/2005/8/layout/radial3"/>
    <dgm:cxn modelId="{8D15FFE6-A167-4183-90AA-35D47D2D6BC2}" type="presParOf" srcId="{F56000D4-2959-4ADE-9DFD-D7724F463CE3}" destId="{00ED78A4-8FFA-4F1A-AF0E-672084F0BE00}" srcOrd="5" destOrd="0" presId="urn:microsoft.com/office/officeart/2005/8/layout/radial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51C504-C844-498C-B113-95AC9090C4E7}">
      <dsp:nvSpPr>
        <dsp:cNvPr id="0" name=""/>
        <dsp:cNvSpPr/>
      </dsp:nvSpPr>
      <dsp:spPr>
        <a:xfrm>
          <a:off x="0" y="373570"/>
          <a:ext cx="3419475" cy="2872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5389" tIns="333248" rIns="265389" bIns="113792" numCol="1" spcCol="1270" anchor="t" anchorCtr="0">
          <a:noAutofit/>
        </a:bodyPr>
        <a:lstStyle/>
        <a:p>
          <a:pPr marL="171450" lvl="1" indent="-171450" algn="l" defTabSz="711200" rtl="0">
            <a:lnSpc>
              <a:spcPct val="90000"/>
            </a:lnSpc>
            <a:spcBef>
              <a:spcPct val="0"/>
            </a:spcBef>
            <a:spcAft>
              <a:spcPct val="15000"/>
            </a:spcAft>
            <a:buChar char="••"/>
          </a:pPr>
          <a:r>
            <a:rPr lang="zh-CN" sz="1600" b="0" i="0" kern="1200" baseline="0" dirty="0" smtClean="0">
              <a:hlinkClick xmlns:r="http://schemas.openxmlformats.org/officeDocument/2006/relationships" r:id="" action="ppaction://hlinksldjump"/>
            </a:rPr>
            <a:t>高新技术企业认定</a:t>
          </a:r>
          <a:endParaRPr lang="zh-CN" sz="1600" kern="1200" dirty="0"/>
        </a:p>
        <a:p>
          <a:pPr marL="171450" lvl="1" indent="-171450" algn="l" defTabSz="711200" rtl="0">
            <a:lnSpc>
              <a:spcPct val="90000"/>
            </a:lnSpc>
            <a:spcBef>
              <a:spcPct val="0"/>
            </a:spcBef>
            <a:spcAft>
              <a:spcPct val="15000"/>
            </a:spcAft>
            <a:buChar char="••"/>
          </a:pPr>
          <a:r>
            <a:rPr lang="zh-CN" sz="1600" b="0" i="0" kern="1200" baseline="0" dirty="0" smtClean="0"/>
            <a:t>技术先进型服务企业认定</a:t>
          </a:r>
          <a:endParaRPr lang="zh-CN" sz="1600" kern="1200" dirty="0"/>
        </a:p>
        <a:p>
          <a:pPr marL="171450" lvl="1" indent="-171450" algn="l" defTabSz="711200" rtl="0">
            <a:lnSpc>
              <a:spcPct val="90000"/>
            </a:lnSpc>
            <a:spcBef>
              <a:spcPct val="0"/>
            </a:spcBef>
            <a:spcAft>
              <a:spcPct val="15000"/>
            </a:spcAft>
            <a:buChar char="••"/>
          </a:pPr>
          <a:r>
            <a:rPr lang="zh-CN" sz="1600" b="0" i="0" kern="1200" baseline="0" smtClean="0"/>
            <a:t>研发经费加计扣除</a:t>
          </a:r>
          <a:endParaRPr lang="zh-CN" sz="1600" kern="1200"/>
        </a:p>
        <a:p>
          <a:pPr marL="171450" lvl="1" indent="-171450" algn="l" defTabSz="711200" rtl="0">
            <a:lnSpc>
              <a:spcPct val="90000"/>
            </a:lnSpc>
            <a:spcBef>
              <a:spcPct val="0"/>
            </a:spcBef>
            <a:spcAft>
              <a:spcPct val="15000"/>
            </a:spcAft>
            <a:buChar char="••"/>
          </a:pPr>
          <a:r>
            <a:rPr lang="zh-CN" sz="1600" b="0" i="0" kern="1200" baseline="0" smtClean="0"/>
            <a:t>科技型中小企业技术创新资金</a:t>
          </a:r>
          <a:endParaRPr lang="zh-CN" sz="1600" kern="1200"/>
        </a:p>
        <a:p>
          <a:pPr marL="171450" lvl="1" indent="-171450" algn="l" defTabSz="711200" rtl="0">
            <a:lnSpc>
              <a:spcPct val="90000"/>
            </a:lnSpc>
            <a:spcBef>
              <a:spcPct val="0"/>
            </a:spcBef>
            <a:spcAft>
              <a:spcPct val="15000"/>
            </a:spcAft>
            <a:buChar char="••"/>
          </a:pPr>
          <a:r>
            <a:rPr lang="zh-CN" sz="1600" b="0" i="0" kern="1200" baseline="0" smtClean="0"/>
            <a:t>高新技术成果转化</a:t>
          </a:r>
          <a:endParaRPr lang="zh-CN" sz="1600" kern="1200"/>
        </a:p>
        <a:p>
          <a:pPr marL="171450" lvl="1" indent="-171450" algn="l" defTabSz="711200" rtl="0">
            <a:lnSpc>
              <a:spcPct val="90000"/>
            </a:lnSpc>
            <a:spcBef>
              <a:spcPct val="0"/>
            </a:spcBef>
            <a:spcAft>
              <a:spcPct val="15000"/>
            </a:spcAft>
            <a:buChar char="••"/>
          </a:pPr>
          <a:r>
            <a:rPr lang="zh-CN" sz="1600" b="0" i="0" kern="1200" baseline="0" smtClean="0"/>
            <a:t>新技术新产品认定</a:t>
          </a:r>
          <a:endParaRPr lang="zh-CN" sz="1600" kern="1200"/>
        </a:p>
        <a:p>
          <a:pPr marL="171450" lvl="1" indent="-171450" algn="l" defTabSz="711200" rtl="0">
            <a:lnSpc>
              <a:spcPct val="90000"/>
            </a:lnSpc>
            <a:spcBef>
              <a:spcPct val="0"/>
            </a:spcBef>
            <a:spcAft>
              <a:spcPct val="15000"/>
            </a:spcAft>
            <a:buChar char="••"/>
          </a:pPr>
          <a:r>
            <a:rPr lang="zh-CN" sz="1600" b="0" i="0" kern="1200" baseline="0" smtClean="0"/>
            <a:t>战兴产业科技成果转化基地</a:t>
          </a:r>
          <a:endParaRPr lang="zh-CN" sz="1600" kern="1200"/>
        </a:p>
        <a:p>
          <a:pPr marL="171450" lvl="1" indent="-171450" algn="l" defTabSz="711200" rtl="0">
            <a:lnSpc>
              <a:spcPct val="90000"/>
            </a:lnSpc>
            <a:spcBef>
              <a:spcPct val="0"/>
            </a:spcBef>
            <a:spcAft>
              <a:spcPct val="15000"/>
            </a:spcAft>
            <a:buChar char="••"/>
          </a:pPr>
          <a:r>
            <a:rPr lang="zh-CN" sz="1600" b="0" i="0" kern="1200" baseline="0" smtClean="0"/>
            <a:t>科技企业孵化机构（战略性新兴产业孵育基地）建设</a:t>
          </a:r>
          <a:endParaRPr lang="zh-CN" sz="1600" kern="1200"/>
        </a:p>
      </dsp:txBody>
      <dsp:txXfrm>
        <a:off x="0" y="373570"/>
        <a:ext cx="3419475" cy="2872800"/>
      </dsp:txXfrm>
    </dsp:sp>
    <dsp:sp modelId="{4944D43F-5A3F-442F-9A17-9DD90BD69954}">
      <dsp:nvSpPr>
        <dsp:cNvPr id="0" name=""/>
        <dsp:cNvSpPr/>
      </dsp:nvSpPr>
      <dsp:spPr>
        <a:xfrm>
          <a:off x="170973" y="192563"/>
          <a:ext cx="2393632" cy="472320"/>
        </a:xfrm>
        <a:prstGeom prst="roundRect">
          <a:avLst/>
        </a:prstGeom>
        <a:solidFill>
          <a:schemeClr val="accent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90474" tIns="0" rIns="90474" bIns="0" numCol="1" spcCol="1270" anchor="ctr" anchorCtr="0">
          <a:noAutofit/>
        </a:bodyPr>
        <a:lstStyle/>
        <a:p>
          <a:pPr lvl="0" algn="l" defTabSz="711200" rtl="0">
            <a:lnSpc>
              <a:spcPct val="90000"/>
            </a:lnSpc>
            <a:spcBef>
              <a:spcPct val="0"/>
            </a:spcBef>
            <a:spcAft>
              <a:spcPct val="35000"/>
            </a:spcAft>
          </a:pPr>
          <a:r>
            <a:rPr lang="zh-CN" sz="1600" b="0" i="0" kern="1200" baseline="0" smtClean="0"/>
            <a:t>战略性新兴产业促进</a:t>
          </a:r>
          <a:endParaRPr lang="zh-CN" sz="1600" kern="1200"/>
        </a:p>
      </dsp:txBody>
      <dsp:txXfrm>
        <a:off x="194030" y="215620"/>
        <a:ext cx="2347518"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187196-B5B3-4819-8733-94DAE2FC6F8A}">
      <dsp:nvSpPr>
        <dsp:cNvPr id="0" name=""/>
        <dsp:cNvSpPr/>
      </dsp:nvSpPr>
      <dsp:spPr>
        <a:xfrm>
          <a:off x="726304" y="885793"/>
          <a:ext cx="1966865" cy="1966865"/>
        </a:xfrm>
        <a:prstGeom prst="ellipse">
          <a:avLst/>
        </a:prstGeom>
        <a:solidFill>
          <a:schemeClr val="accent5">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36830" tIns="36830" rIns="36830" bIns="36830" numCol="1" spcCol="1270" anchor="ctr" anchorCtr="0">
          <a:noAutofit/>
        </a:bodyPr>
        <a:lstStyle/>
        <a:p>
          <a:pPr lvl="0" algn="ctr" defTabSz="1289050" rtl="0">
            <a:lnSpc>
              <a:spcPct val="90000"/>
            </a:lnSpc>
            <a:spcBef>
              <a:spcPct val="0"/>
            </a:spcBef>
            <a:spcAft>
              <a:spcPct val="35000"/>
            </a:spcAft>
          </a:pPr>
          <a:r>
            <a:rPr lang="zh-CN" sz="2900" kern="1200" smtClean="0"/>
            <a:t>科技服务业促进</a:t>
          </a:r>
          <a:endParaRPr lang="zh-CN" sz="2900" kern="1200"/>
        </a:p>
      </dsp:txBody>
      <dsp:txXfrm>
        <a:off x="1014345" y="1173834"/>
        <a:ext cx="1390783" cy="1390783"/>
      </dsp:txXfrm>
    </dsp:sp>
    <dsp:sp modelId="{4A600960-0DBE-4608-BFC4-ABAED869DB68}">
      <dsp:nvSpPr>
        <dsp:cNvPr id="0" name=""/>
        <dsp:cNvSpPr/>
      </dsp:nvSpPr>
      <dsp:spPr>
        <a:xfrm>
          <a:off x="1218021" y="97988"/>
          <a:ext cx="983432" cy="983432"/>
        </a:xfrm>
        <a:prstGeom prst="ellipse">
          <a:avLst/>
        </a:prstGeom>
        <a:solidFill>
          <a:schemeClr val="accent5">
            <a:alpha val="50000"/>
            <a:hueOff val="61129"/>
            <a:satOff val="12227"/>
            <a:lumOff val="2824"/>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zh-CN" sz="1300" kern="1200" dirty="0" smtClean="0">
              <a:hlinkClick xmlns:r="http://schemas.openxmlformats.org/officeDocument/2006/relationships" r:id="" action="ppaction://hlinksldjump"/>
            </a:rPr>
            <a:t>技术合同登记</a:t>
          </a:r>
          <a:endParaRPr lang="zh-CN" sz="1300" kern="1200" dirty="0"/>
        </a:p>
      </dsp:txBody>
      <dsp:txXfrm>
        <a:off x="1362041" y="242008"/>
        <a:ext cx="695392" cy="695392"/>
      </dsp:txXfrm>
    </dsp:sp>
    <dsp:sp modelId="{E540F225-CBF6-4C2B-90E8-3C0AC57A89B9}">
      <dsp:nvSpPr>
        <dsp:cNvPr id="0" name=""/>
        <dsp:cNvSpPr/>
      </dsp:nvSpPr>
      <dsp:spPr>
        <a:xfrm>
          <a:off x="2434918" y="982116"/>
          <a:ext cx="983432" cy="983432"/>
        </a:xfrm>
        <a:prstGeom prst="ellipse">
          <a:avLst/>
        </a:prstGeom>
        <a:solidFill>
          <a:schemeClr val="accent5">
            <a:alpha val="50000"/>
            <a:hueOff val="122257"/>
            <a:satOff val="24455"/>
            <a:lumOff val="5647"/>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zh-CN" sz="1300" kern="1200" smtClean="0"/>
            <a:t>技术转移</a:t>
          </a:r>
          <a:endParaRPr lang="zh-CN" sz="1300" kern="1200"/>
        </a:p>
      </dsp:txBody>
      <dsp:txXfrm>
        <a:off x="2578938" y="1126136"/>
        <a:ext cx="695392" cy="695392"/>
      </dsp:txXfrm>
    </dsp:sp>
    <dsp:sp modelId="{3C050CD8-7F38-4F48-8A7C-2A1388675280}">
      <dsp:nvSpPr>
        <dsp:cNvPr id="0" name=""/>
        <dsp:cNvSpPr/>
      </dsp:nvSpPr>
      <dsp:spPr>
        <a:xfrm>
          <a:off x="1970105" y="2412665"/>
          <a:ext cx="983432" cy="983432"/>
        </a:xfrm>
        <a:prstGeom prst="ellipse">
          <a:avLst/>
        </a:prstGeom>
        <a:solidFill>
          <a:schemeClr val="accent5">
            <a:alpha val="50000"/>
            <a:hueOff val="183386"/>
            <a:satOff val="36682"/>
            <a:lumOff val="8471"/>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zh-CN" sz="1300" kern="1200" smtClean="0"/>
            <a:t>工程技术服务</a:t>
          </a:r>
          <a:endParaRPr lang="zh-CN" sz="1300" kern="1200"/>
        </a:p>
      </dsp:txBody>
      <dsp:txXfrm>
        <a:off x="2114125" y="2556685"/>
        <a:ext cx="695392" cy="695392"/>
      </dsp:txXfrm>
    </dsp:sp>
    <dsp:sp modelId="{B932E936-32E0-4B6F-9CF9-50FD7A676A30}">
      <dsp:nvSpPr>
        <dsp:cNvPr id="0" name=""/>
        <dsp:cNvSpPr/>
      </dsp:nvSpPr>
      <dsp:spPr>
        <a:xfrm>
          <a:off x="465936" y="2412665"/>
          <a:ext cx="983432" cy="983432"/>
        </a:xfrm>
        <a:prstGeom prst="ellipse">
          <a:avLst/>
        </a:prstGeom>
        <a:solidFill>
          <a:schemeClr val="accent5">
            <a:alpha val="50000"/>
            <a:hueOff val="244514"/>
            <a:satOff val="48910"/>
            <a:lumOff val="11294"/>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zh-CN" sz="1300" kern="1200" smtClean="0"/>
            <a:t>工业设计促进</a:t>
          </a:r>
          <a:endParaRPr lang="zh-CN" sz="1300" kern="1200"/>
        </a:p>
      </dsp:txBody>
      <dsp:txXfrm>
        <a:off x="609956" y="2556685"/>
        <a:ext cx="695392" cy="695392"/>
      </dsp:txXfrm>
    </dsp:sp>
    <dsp:sp modelId="{00ED78A4-8FFA-4F1A-AF0E-672084F0BE00}">
      <dsp:nvSpPr>
        <dsp:cNvPr id="0" name=""/>
        <dsp:cNvSpPr/>
      </dsp:nvSpPr>
      <dsp:spPr>
        <a:xfrm>
          <a:off x="1123" y="982116"/>
          <a:ext cx="983432" cy="983432"/>
        </a:xfrm>
        <a:prstGeom prst="ellipse">
          <a:avLst/>
        </a:prstGeom>
        <a:solidFill>
          <a:schemeClr val="accent5">
            <a:alpha val="50000"/>
            <a:hueOff val="305643"/>
            <a:satOff val="61137"/>
            <a:lumOff val="14118"/>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zh-CN" sz="1300" kern="1200" smtClean="0"/>
            <a:t>产业技术创新战略联盟建设</a:t>
          </a:r>
          <a:endParaRPr lang="zh-CN" sz="1300" kern="1200"/>
        </a:p>
      </dsp:txBody>
      <dsp:txXfrm>
        <a:off x="145143" y="1126136"/>
        <a:ext cx="695392" cy="69539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80939E-1CED-4335-9209-E95B51E1C070}" type="datetimeFigureOut">
              <a:rPr lang="zh-CN" altLang="en-US" smtClean="0"/>
              <a:t>2017/1/9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CC65C7-DC68-47D4-BC61-8A6C3B4FD54C}" type="slidenum">
              <a:rPr lang="zh-CN" altLang="en-US" smtClean="0"/>
              <a:t>‹#›</a:t>
            </a:fld>
            <a:endParaRPr lang="zh-CN" altLang="en-US"/>
          </a:p>
        </p:txBody>
      </p:sp>
    </p:spTree>
    <p:extLst>
      <p:ext uri="{BB962C8B-B14F-4D97-AF65-F5344CB8AC3E}">
        <p14:creationId xmlns:p14="http://schemas.microsoft.com/office/powerpoint/2010/main" val="2166269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11CB01E-1743-4C3E-A80C-2A92A0CD2982}" type="datetime2">
              <a:rPr lang="zh-CN" altLang="en-US" smtClean="0"/>
              <a:t>2017年1月9日</a:t>
            </a:fld>
            <a:endParaRPr lang="zh-CN" alt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zh-CN" alt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CD1D162-2224-4022-A27A-1C4571D2DC32}" type="slidenum">
              <a:rPr lang="zh-CN" altLang="en-US" smtClean="0"/>
              <a:t>‹#›</a:t>
            </a:fld>
            <a:endParaRPr lang="zh-CN" alt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0666375D-9884-4744-90A2-98165A974529}"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63B71C2D-A7DC-4639-B9D2-7F9F43F3717A}"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30D419-F316-4B00-8267-9FC05A5325F5}"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spTree>
    <p:extLst>
      <p:ext uri="{BB962C8B-B14F-4D97-AF65-F5344CB8AC3E}">
        <p14:creationId xmlns:p14="http://schemas.microsoft.com/office/powerpoint/2010/main" val="1288059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11CB01E-1743-4C3E-A80C-2A92A0CD2982}"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D1BC7E8-248F-4F79-8D80-09AED4C59AE2}"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BEE10DD-87A3-4659-B9F5-76DB49E989A7}"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D08D0FFE-321F-41F8-8C84-1B18A1C5D569}" type="datetime2">
              <a:rPr lang="zh-CN" altLang="en-US" smtClean="0"/>
              <a:t>2017年1月9日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CD1D162-2224-4022-A27A-1C4571D2DC32}"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0ED74BD-8618-49E8-B42C-53227386A3E1}" type="datetime2">
              <a:rPr lang="zh-CN" altLang="en-US" smtClean="0"/>
              <a:t>2017年1月9日</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11AEB1DE-C921-488E-9603-79FAF5B4BB68}" type="datetime2">
              <a:rPr lang="zh-CN" altLang="en-US" smtClean="0"/>
              <a:t>2017年1月9日</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DDB248F-F3E9-4FBD-A0CB-70EF9FF6FDB6}" type="datetime2">
              <a:rPr lang="zh-CN" altLang="en-US" smtClean="0"/>
              <a:t>2017年1月9日</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5D1BC7E8-248F-4F79-8D80-09AED4C59AE2}"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85AFE0A-0C6C-411A-BCE3-1C081B0D0AFF}" type="datetime2">
              <a:rPr lang="zh-CN" altLang="en-US" smtClean="0"/>
              <a:t>2017年1月9日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CD1D162-2224-4022-A27A-1C4571D2DC32}"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AAA08CC-6817-4FC0-9955-E61DAC2785B3}" type="datetime2">
              <a:rPr lang="zh-CN" altLang="en-US" smtClean="0"/>
              <a:t>2017年1月9日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CD1D162-2224-4022-A27A-1C4571D2DC32}"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0666375D-9884-4744-90A2-98165A974529}"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3B71C2D-A7DC-4639-B9D2-7F9F43F3717A}"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30D419-F316-4B00-8267-9FC05A5325F5}"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spTree>
    <p:extLst>
      <p:ext uri="{BB962C8B-B14F-4D97-AF65-F5344CB8AC3E}">
        <p14:creationId xmlns:p14="http://schemas.microsoft.com/office/powerpoint/2010/main" val="12880591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对角圆角矩形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标题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10" name="日期占位符 9"/>
          <p:cNvSpPr>
            <a:spLocks noGrp="1"/>
          </p:cNvSpPr>
          <p:nvPr>
            <p:ph type="dt" sz="half" idx="10"/>
          </p:nvPr>
        </p:nvSpPr>
        <p:spPr>
          <a:xfrm>
            <a:off x="5562600" y="6509004"/>
            <a:ext cx="3002280" cy="274320"/>
          </a:xfrm>
        </p:spPr>
        <p:txBody>
          <a:bodyPr vert="horz" rtlCol="0"/>
          <a:lstStyle>
            <a:extLst/>
          </a:lstStyle>
          <a:p>
            <a:fld id="{411CB01E-1743-4C3E-A80C-2A92A0CD2982}" type="datetime2">
              <a:rPr lang="zh-CN" altLang="en-US" smtClean="0"/>
              <a:t>2017年1月9日</a:t>
            </a:fld>
            <a:endParaRPr lang="zh-CN" altLang="en-US"/>
          </a:p>
        </p:txBody>
      </p:sp>
      <p:sp>
        <p:nvSpPr>
          <p:cNvPr id="11" name="灯片编号占位符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CD1D162-2224-4022-A27A-1C4571D2DC32}" type="slidenum">
              <a:rPr lang="zh-CN" altLang="en-US" smtClean="0"/>
              <a:t>‹#›</a:t>
            </a:fld>
            <a:endParaRPr lang="zh-CN" altLang="en-US"/>
          </a:p>
        </p:txBody>
      </p:sp>
      <p:sp>
        <p:nvSpPr>
          <p:cNvPr id="12" name="页脚占位符 11"/>
          <p:cNvSpPr>
            <a:spLocks noGrp="1"/>
          </p:cNvSpPr>
          <p:nvPr>
            <p:ph type="ftr" sz="quarter" idx="12"/>
          </p:nvPr>
        </p:nvSpPr>
        <p:spPr>
          <a:xfrm>
            <a:off x="1600200" y="6509004"/>
            <a:ext cx="3907464" cy="274320"/>
          </a:xfrm>
        </p:spPr>
        <p:txBody>
          <a:bodyPr vert="horz" rtlCol="0"/>
          <a:lstStyle>
            <a:extLst/>
          </a:lstStyle>
          <a:p>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D1BC7E8-248F-4F79-8D80-09AED4C59AE2}"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7" name="矩形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8" name="日期占位符 7"/>
          <p:cNvSpPr>
            <a:spLocks noGrp="1"/>
          </p:cNvSpPr>
          <p:nvPr>
            <p:ph type="dt" sz="half" idx="10"/>
          </p:nvPr>
        </p:nvSpPr>
        <p:spPr>
          <a:xfrm>
            <a:off x="5562600" y="6513670"/>
            <a:ext cx="3002280" cy="274320"/>
          </a:xfrm>
        </p:spPr>
        <p:txBody>
          <a:bodyPr vert="horz" rtlCol="0"/>
          <a:lstStyle>
            <a:extLst/>
          </a:lstStyle>
          <a:p>
            <a:fld id="{4BEE10DD-87A3-4659-B9F5-76DB49E989A7}" type="datetime2">
              <a:rPr lang="zh-CN" altLang="en-US" smtClean="0"/>
              <a:t>2017年1月9日</a:t>
            </a:fld>
            <a:endParaRPr lang="zh-CN" altLang="en-US"/>
          </a:p>
        </p:txBody>
      </p:sp>
      <p:sp>
        <p:nvSpPr>
          <p:cNvPr id="9" name="灯片编号占位符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CD1D162-2224-4022-A27A-1C4571D2DC32}" type="slidenum">
              <a:rPr lang="zh-CN" altLang="en-US" smtClean="0"/>
              <a:t>‹#›</a:t>
            </a:fld>
            <a:endParaRPr lang="zh-CN" altLang="en-US"/>
          </a:p>
        </p:txBody>
      </p:sp>
      <p:sp>
        <p:nvSpPr>
          <p:cNvPr id="10" name="页脚占位符 9"/>
          <p:cNvSpPr>
            <a:spLocks noGrp="1"/>
          </p:cNvSpPr>
          <p:nvPr>
            <p:ph type="ftr" sz="quarter" idx="12"/>
          </p:nvPr>
        </p:nvSpPr>
        <p:spPr>
          <a:xfrm>
            <a:off x="1600200" y="6513670"/>
            <a:ext cx="3907464" cy="274320"/>
          </a:xfrm>
        </p:spPr>
        <p:txBody>
          <a:bodyPr vert="horz" rtlCol="0"/>
          <a:lstStyle>
            <a:extLst/>
          </a:lstStyle>
          <a:p>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D08D0FFE-321F-41F8-8C84-1B18A1C5D569}"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a:xfrm>
            <a:off x="8641080" y="6514568"/>
            <a:ext cx="464288" cy="274320"/>
          </a:xfrm>
        </p:spPr>
        <p:txBody>
          <a:bodyPr/>
          <a:lstStyle>
            <a:extLst/>
          </a:lstStyle>
          <a:p>
            <a:fld id="{DCD1D162-2224-4022-A27A-1C4571D2DC32}" type="slidenum">
              <a:rPr lang="zh-CN" altLang="en-US" smtClean="0"/>
              <a:t>‹#›</a:t>
            </a:fld>
            <a:endParaRPr lang="zh-CN" altLang="en-US"/>
          </a:p>
        </p:txBody>
      </p:sp>
      <p:sp>
        <p:nvSpPr>
          <p:cNvPr id="10" name="矩形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矩形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标题 1"/>
          <p:cNvSpPr>
            <a:spLocks noGrp="1"/>
          </p:cNvSpPr>
          <p:nvPr>
            <p:ph type="title"/>
          </p:nvPr>
        </p:nvSpPr>
        <p:spPr>
          <a:xfrm>
            <a:off x="457200" y="251948"/>
            <a:ext cx="8229600"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00ED74BD-8618-49E8-B42C-53227386A3E1}" type="datetime2">
              <a:rPr lang="zh-CN" altLang="en-US" smtClean="0"/>
              <a:t>2017年1月9日</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a:xfrm>
            <a:off x="8641080" y="6514568"/>
            <a:ext cx="464288" cy="274320"/>
          </a:xfrm>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BEE10DD-87A3-4659-B9F5-76DB49E989A7}" type="datetime2">
              <a:rPr lang="zh-CN" altLang="en-US" smtClean="0"/>
              <a:t>2017年1月9日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53218"/>
            <a:ext cx="8229600"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11AEB1DE-C921-488E-9603-79FAF5B4BB68}" type="datetime2">
              <a:rPr lang="zh-CN" altLang="en-US" smtClean="0"/>
              <a:t>2017年1月9日</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
        <p:nvSpPr>
          <p:cNvPr id="7" name="矩形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ADDB248F-F3E9-4FBD-A0CB-70EF9FF6FDB6}" type="datetime2">
              <a:rPr lang="zh-CN" altLang="en-US" smtClean="0"/>
              <a:t>2017年1月9日</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2"/>
      </p:bgRef>
    </p:bg>
    <p:spTree>
      <p:nvGrpSpPr>
        <p:cNvPr id="1" name=""/>
        <p:cNvGrpSpPr/>
        <p:nvPr/>
      </p:nvGrpSpPr>
      <p:grpSpPr>
        <a:xfrm>
          <a:off x="0" y="0"/>
          <a:ext cx="0" cy="0"/>
          <a:chOff x="0" y="0"/>
          <a:chExt cx="0" cy="0"/>
        </a:xfrm>
      </p:grpSpPr>
      <p:sp>
        <p:nvSpPr>
          <p:cNvPr id="8" name="矩形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4963136" y="304800"/>
            <a:ext cx="3931920" cy="762000"/>
          </a:xfrm>
        </p:spPr>
        <p:txBody>
          <a:bodyPr anchor="b"/>
          <a:lstStyle>
            <a:lvl1pPr marL="0" algn="r">
              <a:buNone/>
              <a:defRPr sz="2000" b="1"/>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9" name="日期占位符 8"/>
          <p:cNvSpPr>
            <a:spLocks noGrp="1"/>
          </p:cNvSpPr>
          <p:nvPr>
            <p:ph type="dt" sz="half" idx="10"/>
          </p:nvPr>
        </p:nvSpPr>
        <p:spPr>
          <a:xfrm>
            <a:off x="5562600" y="6513670"/>
            <a:ext cx="3002280" cy="274320"/>
          </a:xfrm>
        </p:spPr>
        <p:txBody>
          <a:bodyPr vert="horz" rtlCol="0"/>
          <a:lstStyle>
            <a:extLst/>
          </a:lstStyle>
          <a:p>
            <a:fld id="{C85AFE0A-0C6C-411A-BCE3-1C081B0D0AFF}" type="datetime2">
              <a:rPr lang="zh-CN" altLang="en-US" smtClean="0"/>
              <a:t>2017年1月9日</a:t>
            </a:fld>
            <a:endParaRPr lang="zh-CN" altLang="en-US"/>
          </a:p>
        </p:txBody>
      </p:sp>
      <p:sp>
        <p:nvSpPr>
          <p:cNvPr id="10" name="灯片编号占位符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CD1D162-2224-4022-A27A-1C4571D2DC32}" type="slidenum">
              <a:rPr lang="zh-CN" altLang="en-US" smtClean="0"/>
              <a:t>‹#›</a:t>
            </a:fld>
            <a:endParaRPr lang="zh-CN" altLang="en-US"/>
          </a:p>
        </p:txBody>
      </p:sp>
      <p:sp>
        <p:nvSpPr>
          <p:cNvPr id="11" name="页脚占位符 10"/>
          <p:cNvSpPr>
            <a:spLocks noGrp="1"/>
          </p:cNvSpPr>
          <p:nvPr>
            <p:ph type="ftr" sz="quarter" idx="12"/>
          </p:nvPr>
        </p:nvSpPr>
        <p:spPr>
          <a:xfrm>
            <a:off x="1600200" y="6513670"/>
            <a:ext cx="3907464" cy="274320"/>
          </a:xfrm>
        </p:spPr>
        <p:txBody>
          <a:bodyPr vert="horz" rtlCol="0"/>
          <a:lstStyle>
            <a:extLst/>
          </a:lstStyle>
          <a:p>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3040443" y="4724400"/>
            <a:ext cx="5486400" cy="664536"/>
          </a:xfrm>
        </p:spPr>
        <p:txBody>
          <a:bodyPr anchor="b"/>
          <a:lstStyle>
            <a:lvl1pPr marL="0" algn="r">
              <a:buNone/>
              <a:defRPr sz="2000" b="1"/>
            </a:lvl1pPr>
            <a:extLst/>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13" name="图片占位符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zh-CN" altLang="en-US" smtClean="0">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8" name="日期占位符 7"/>
          <p:cNvSpPr>
            <a:spLocks noGrp="1"/>
          </p:cNvSpPr>
          <p:nvPr>
            <p:ph type="dt" sz="half" idx="10"/>
          </p:nvPr>
        </p:nvSpPr>
        <p:spPr>
          <a:xfrm>
            <a:off x="5562600" y="6509004"/>
            <a:ext cx="3002280" cy="274320"/>
          </a:xfrm>
        </p:spPr>
        <p:txBody>
          <a:bodyPr vert="horz" rtlCol="0"/>
          <a:lstStyle>
            <a:extLst/>
          </a:lstStyle>
          <a:p>
            <a:fld id="{FAAA08CC-6817-4FC0-9955-E61DAC2785B3}" type="datetime2">
              <a:rPr lang="zh-CN" altLang="en-US" smtClean="0"/>
              <a:t>2017年1月9日</a:t>
            </a:fld>
            <a:endParaRPr lang="zh-CN" altLang="en-US"/>
          </a:p>
        </p:txBody>
      </p:sp>
      <p:sp>
        <p:nvSpPr>
          <p:cNvPr id="9" name="灯片编号占位符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CD1D162-2224-4022-A27A-1C4571D2DC32}" type="slidenum">
              <a:rPr lang="zh-CN" altLang="en-US" smtClean="0"/>
              <a:t>‹#›</a:t>
            </a:fld>
            <a:endParaRPr lang="zh-CN" altLang="en-US"/>
          </a:p>
        </p:txBody>
      </p:sp>
      <p:sp>
        <p:nvSpPr>
          <p:cNvPr id="10" name="页脚占位符 9"/>
          <p:cNvSpPr>
            <a:spLocks noGrp="1"/>
          </p:cNvSpPr>
          <p:nvPr>
            <p:ph type="ftr" sz="quarter" idx="12"/>
          </p:nvPr>
        </p:nvSpPr>
        <p:spPr>
          <a:xfrm>
            <a:off x="1600200" y="6509004"/>
            <a:ext cx="3907464" cy="274320"/>
          </a:xfrm>
        </p:spPr>
        <p:txBody>
          <a:bodyPr vert="horz" rtlCol="0"/>
          <a:lstStyle>
            <a:extLst/>
          </a:lstStyle>
          <a:p>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0666375D-9884-4744-90A2-98165A974529}"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lvl1pPr algn="l">
              <a:defRPr/>
            </a:lvl1pPr>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63B71C2D-A7DC-4639-B9D2-7F9F43F3717A}"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30D419-F316-4B00-8267-9FC05A5325F5}"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spTree>
    <p:extLst>
      <p:ext uri="{BB962C8B-B14F-4D97-AF65-F5344CB8AC3E}">
        <p14:creationId xmlns:p14="http://schemas.microsoft.com/office/powerpoint/2010/main" val="12880591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8" name="日期占位符 27"/>
          <p:cNvSpPr>
            <a:spLocks noGrp="1"/>
          </p:cNvSpPr>
          <p:nvPr>
            <p:ph type="dt" sz="half" idx="10"/>
          </p:nvPr>
        </p:nvSpPr>
        <p:spPr/>
        <p:txBody>
          <a:bodyPr/>
          <a:lstStyle>
            <a:extLst/>
          </a:lstStyle>
          <a:p>
            <a:fld id="{411CB01E-1743-4C3E-A80C-2A92A0CD2982}" type="datetime2">
              <a:rPr lang="zh-CN" altLang="en-US" smtClean="0"/>
              <a:t>2017年1月9日</a:t>
            </a:fld>
            <a:endParaRPr lang="zh-CN" altLang="en-US"/>
          </a:p>
        </p:txBody>
      </p:sp>
      <p:sp>
        <p:nvSpPr>
          <p:cNvPr id="17" name="页脚占位符 16"/>
          <p:cNvSpPr>
            <a:spLocks noGrp="1"/>
          </p:cNvSpPr>
          <p:nvPr>
            <p:ph type="ftr" sz="quarter" idx="11"/>
          </p:nvPr>
        </p:nvSpPr>
        <p:spPr/>
        <p:txBody>
          <a:bodyPr/>
          <a:lstStyle>
            <a:extLst/>
          </a:lstStyle>
          <a:p>
            <a:endParaRPr lang="zh-CN" altLang="en-US"/>
          </a:p>
        </p:txBody>
      </p:sp>
      <p:sp>
        <p:nvSpPr>
          <p:cNvPr id="29" name="灯片编号占位符 28"/>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
        <p:nvSpPr>
          <p:cNvPr id="32" name="矩形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矩形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矩形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矩形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矩形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标题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56" name="矩形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矩形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矩形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矩形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D1BC7E8-248F-4F79-8D80-09AED4C59AE2}"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4" name="任意多边形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任意多边形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任意多边形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任意多边形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任意多边形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任意多边形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任意多边形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任意多边形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任意多边形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任意多边形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任意多边形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任意多边形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任意多边形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任意多边形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任意多边形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文本占位符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4BEE10DD-87A3-4659-B9F5-76DB49E989A7}"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
        <p:nvSpPr>
          <p:cNvPr id="7" name="矩形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zh-CN" altLang="en-US" smtClean="0"/>
              <a:t>单击此处编辑母版标题样式</a:t>
            </a:r>
            <a:endParaRPr kumimoji="0" lang="en-US"/>
          </a:p>
        </p:txBody>
      </p:sp>
      <p:sp>
        <p:nvSpPr>
          <p:cNvPr id="8" name="矩形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矩形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矩形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矩形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矩形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D08D0FFE-321F-41F8-8C84-1B18A1C5D569}" type="datetime2">
              <a:rPr lang="zh-CN" altLang="en-US" smtClean="0"/>
              <a:t>2017年1月9日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CD1D162-2224-4022-A27A-1C4571D2DC32}" type="slidenum">
              <a:rPr lang="zh-CN" altLang="en-US" smtClean="0"/>
              <a:t>‹#›</a:t>
            </a:fld>
            <a:endParaRPr lang="zh-CN" altLang="en-US"/>
          </a:p>
        </p:txBody>
      </p:sp>
      <p:sp>
        <p:nvSpPr>
          <p:cNvPr id="9" name="Content Placeholder 8"/>
          <p:cNvSpPr>
            <a:spLocks noGrp="1"/>
          </p:cNvSpPr>
          <p:nvPr>
            <p:ph sz="quarter" idx="13"/>
          </p:nvPr>
        </p:nvSpPr>
        <p:spPr>
          <a:xfrm>
            <a:off x="1042416" y="2313432"/>
            <a:ext cx="3419856" cy="34930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512064"/>
            <a:ext cx="8229600" cy="9144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D08D0FFE-321F-41F8-8C84-1B18A1C5D569}"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5" name="矩形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504824" y="512064"/>
            <a:ext cx="7772400" cy="914400"/>
          </a:xfrm>
        </p:spPr>
        <p:txBody>
          <a:bodyPr anchor="t"/>
          <a:lstStyle>
            <a:lvl1pPr>
              <a:defRPr sz="400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00ED74BD-8618-49E8-B42C-53227386A3E1}" type="datetime2">
              <a:rPr lang="zh-CN" altLang="en-US" smtClean="0"/>
              <a:t>2017年1月9日</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
        <p:nvSpPr>
          <p:cNvPr id="16" name="矩形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矩形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矩形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矩形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矩形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矩形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矩形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矩形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矩形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512064"/>
            <a:ext cx="7772400" cy="914400"/>
          </a:xfrm>
        </p:spPr>
        <p:txBody>
          <a:bodyPr/>
          <a:lstStyle>
            <a:lvl1pPr>
              <a:defRPr sz="4000" cap="none" baseline="0"/>
            </a:lvl1pPr>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11AEB1DE-C921-488E-9603-79FAF5B4BB68}" type="datetime2">
              <a:rPr lang="zh-CN" altLang="en-US" smtClean="0"/>
              <a:t>2017年1月9日</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ADDB248F-F3E9-4FBD-A0CB-70EF9FF6FDB6}" type="datetime2">
              <a:rPr lang="zh-CN" altLang="en-US" smtClean="0"/>
              <a:t>2017年1月9日</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273050"/>
            <a:ext cx="8229600" cy="1162050"/>
          </a:xfrm>
        </p:spPr>
        <p:txBody>
          <a:bodyPr anchor="ctr"/>
          <a:lstStyle>
            <a:lvl1pPr algn="l">
              <a:buNone/>
              <a:defRPr sz="3600" b="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C85AFE0A-0C6C-411A-BCE3-1C081B0D0AFF}"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8" name="矩形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直接连接符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组合 9"/>
          <p:cNvGrpSpPr/>
          <p:nvPr/>
        </p:nvGrpSpPr>
        <p:grpSpPr>
          <a:xfrm rot="5400000">
            <a:off x="8514581" y="1219200"/>
            <a:ext cx="132763" cy="128466"/>
            <a:chOff x="6668087" y="1297746"/>
            <a:chExt cx="161840" cy="156602"/>
          </a:xfrm>
        </p:grpSpPr>
        <p:cxnSp>
          <p:nvCxnSpPr>
            <p:cNvPr id="15" name="直接连接符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直接连接符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直接连接符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标题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zh-CN" altLang="en-US" smtClean="0"/>
              <a:t>单击图标添加图片</a:t>
            </a:r>
            <a:endParaRPr kumimoji="0" lang="en-US"/>
          </a:p>
        </p:txBody>
      </p:sp>
      <p:sp>
        <p:nvSpPr>
          <p:cNvPr id="4" name="文本占位符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grpSp>
        <p:nvGrpSpPr>
          <p:cNvPr id="14" name="组合 13"/>
          <p:cNvGrpSpPr/>
          <p:nvPr/>
        </p:nvGrpSpPr>
        <p:grpSpPr>
          <a:xfrm rot="5400000">
            <a:off x="8666981" y="1371600"/>
            <a:ext cx="132763" cy="128466"/>
            <a:chOff x="6668087" y="1297746"/>
            <a:chExt cx="161840" cy="156602"/>
          </a:xfrm>
        </p:grpSpPr>
        <p:cxnSp>
          <p:nvCxnSpPr>
            <p:cNvPr id="11" name="直接连接符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直接连接符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直接连接符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组合 17"/>
          <p:cNvGrpSpPr/>
          <p:nvPr/>
        </p:nvGrpSpPr>
        <p:grpSpPr>
          <a:xfrm rot="5400000">
            <a:off x="8320088" y="1474763"/>
            <a:ext cx="132763" cy="128466"/>
            <a:chOff x="6668087" y="1297746"/>
            <a:chExt cx="161840" cy="156602"/>
          </a:xfrm>
        </p:grpSpPr>
        <p:cxnSp>
          <p:nvCxnSpPr>
            <p:cNvPr id="19" name="直接连接符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直接连接符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直接连接符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日期占位符 4"/>
          <p:cNvSpPr>
            <a:spLocks noGrp="1"/>
          </p:cNvSpPr>
          <p:nvPr>
            <p:ph type="dt" sz="half" idx="10"/>
          </p:nvPr>
        </p:nvSpPr>
        <p:spPr>
          <a:xfrm>
            <a:off x="6477000" y="55499"/>
            <a:ext cx="2133600" cy="365125"/>
          </a:xfrm>
        </p:spPr>
        <p:txBody>
          <a:bodyPr/>
          <a:lstStyle>
            <a:extLst/>
          </a:lstStyle>
          <a:p>
            <a:fld id="{FAAA08CC-6817-4FC0-9955-E61DAC2785B3}" type="datetime2">
              <a:rPr lang="zh-CN" altLang="en-US" smtClean="0"/>
              <a:t>2017年1月9日</a:t>
            </a:fld>
            <a:endParaRPr lang="zh-CN" altLang="en-US"/>
          </a:p>
        </p:txBody>
      </p:sp>
      <p:sp>
        <p:nvSpPr>
          <p:cNvPr id="6" name="页脚占位符 5"/>
          <p:cNvSpPr>
            <a:spLocks noGrp="1"/>
          </p:cNvSpPr>
          <p:nvPr>
            <p:ph type="ftr" sz="quarter" idx="11"/>
          </p:nvPr>
        </p:nvSpPr>
        <p:spPr>
          <a:xfrm>
            <a:off x="914400" y="55499"/>
            <a:ext cx="5562600" cy="365125"/>
          </a:xfrm>
        </p:spPr>
        <p:txBody>
          <a:bodyPr/>
          <a:lstStyle>
            <a:extLst/>
          </a:lstStyle>
          <a:p>
            <a:endParaRPr lang="zh-CN" altLang="en-US"/>
          </a:p>
        </p:txBody>
      </p:sp>
      <p:sp>
        <p:nvSpPr>
          <p:cNvPr id="7" name="灯片编号占位符 6"/>
          <p:cNvSpPr>
            <a:spLocks noGrp="1"/>
          </p:cNvSpPr>
          <p:nvPr>
            <p:ph type="sldNum" sz="quarter" idx="12"/>
          </p:nvPr>
        </p:nvSpPr>
        <p:spPr>
          <a:xfrm>
            <a:off x="8610600" y="55499"/>
            <a:ext cx="457200" cy="365125"/>
          </a:xfrm>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0666375D-9884-4744-90A2-98165A974529}"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981200" cy="5851525"/>
          </a:xfrm>
        </p:spPr>
        <p:txBody>
          <a:bodyPr vert="eaVert" anchor="ct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609600" y="274639"/>
            <a:ext cx="58674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63B71C2D-A7DC-4639-B9D2-7F9F43F3717A}"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30D419-F316-4B00-8267-9FC05A5325F5}"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spTree>
    <p:extLst>
      <p:ext uri="{BB962C8B-B14F-4D97-AF65-F5344CB8AC3E}">
        <p14:creationId xmlns:p14="http://schemas.microsoft.com/office/powerpoint/2010/main" val="128805918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标题幻灯片">
    <p:bg>
      <p:bgRef idx="1003">
        <a:schemeClr val="bg2"/>
      </p:bgRef>
    </p:bg>
    <p:spTree>
      <p:nvGrpSpPr>
        <p:cNvPr id="1" name=""/>
        <p:cNvGrpSpPr/>
        <p:nvPr/>
      </p:nvGrpSpPr>
      <p:grpSpPr>
        <a:xfrm>
          <a:off x="0" y="0"/>
          <a:ext cx="0" cy="0"/>
          <a:chOff x="0" y="0"/>
          <a:chExt cx="0" cy="0"/>
        </a:xfrm>
      </p:grpSpPr>
      <p:pic>
        <p:nvPicPr>
          <p:cNvPr id="9" name="图片 8"/>
          <p:cNvPicPr>
            <a:picLocks noChangeAspect="1"/>
          </p:cNvPicPr>
          <p:nvPr/>
        </p:nvPicPr>
        <p:blipFill>
          <a:blip r:embed="rId2">
            <a:duotone>
              <a:schemeClr val="bg2"/>
              <a:srgbClr val="FFF1C1"/>
            </a:duotone>
            <a:lum bright="-10000" contrast="-40000"/>
          </a:blip>
          <a:stretch>
            <a:fillRect/>
          </a:stretch>
        </p:blipFill>
        <p:spPr>
          <a:xfrm>
            <a:off x="1" y="5214950"/>
            <a:ext cx="1472173" cy="1643050"/>
          </a:xfrm>
          <a:prstGeom prst="rect">
            <a:avLst/>
          </a:prstGeom>
          <a:noFill/>
          <a:ln>
            <a:noFill/>
          </a:ln>
        </p:spPr>
      </p:pic>
      <p:sp>
        <p:nvSpPr>
          <p:cNvPr id="2" name="标题 1"/>
          <p:cNvSpPr>
            <a:spLocks noGrp="1"/>
          </p:cNvSpPr>
          <p:nvPr>
            <p:ph type="ctrTitle"/>
          </p:nvPr>
        </p:nvSpPr>
        <p:spPr>
          <a:xfrm>
            <a:off x="685800" y="1214422"/>
            <a:ext cx="7772400" cy="1470025"/>
          </a:xfrm>
        </p:spPr>
        <p:txBody>
          <a:bodyPr/>
          <a:lstStyle>
            <a:lvl1pPr algn="ctr">
              <a:defRPr sz="4800"/>
            </a:lvl1pPr>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521733" y="2759581"/>
            <a:ext cx="6100534" cy="1740989"/>
          </a:xfrm>
        </p:spPr>
        <p:txBody>
          <a:bodyPr anchor="t"/>
          <a:lstStyle>
            <a:lvl1pPr marL="0" indent="0" algn="ctr">
              <a:buNone/>
              <a:defRPr lang="zh-CN" altLang="en-US" dirty="0">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411CB01E-1743-4C3E-A80C-2A92A0CD2982}"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00ED74BD-8618-49E8-B42C-53227386A3E1}" type="datetime2">
              <a:rPr lang="zh-CN" altLang="en-US" smtClean="0"/>
              <a:t>2017年1月9日</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lgn="l">
              <a:defRPr/>
            </a:lvl1p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D1BC7E8-248F-4F79-8D80-09AED4C59AE2}"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8" name="图片 7"/>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143369"/>
            <a:ext cx="7772400" cy="1362075"/>
          </a:xfrm>
        </p:spPr>
        <p:txBody>
          <a:bodyPr anchor="t"/>
          <a:lstStyle>
            <a:lvl1pPr algn="l">
              <a:defRPr sz="40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2643182"/>
            <a:ext cx="7772400" cy="1500187"/>
          </a:xfrm>
        </p:spPr>
        <p:txBody>
          <a:bodyPr anchor="b"/>
          <a:lstStyle>
            <a:lvl1pPr marL="0" indent="0">
              <a:buNone/>
              <a:defRPr lang="zh-CN" altLang="en-US" sz="2800" smtClean="0">
                <a:effectLst/>
              </a:defRPr>
            </a:lvl1pPr>
            <a:lvl2pPr marL="457200" indent="0">
              <a:buNone/>
              <a:defRPr lang="zh-CN" altLang="en-US" sz="2400" smtClean="0">
                <a:effectLst/>
              </a:defRPr>
            </a:lvl2pPr>
            <a:lvl3pPr marL="914400" indent="0">
              <a:buNone/>
              <a:defRPr lang="zh-CN" altLang="en-US" sz="2000" smtClean="0">
                <a:effectLst/>
              </a:defRPr>
            </a:lvl3pPr>
            <a:lvl4pPr marL="1371600" indent="0">
              <a:buNone/>
              <a:defRPr lang="zh-CN" altLang="en-US" sz="1600" smtClean="0">
                <a:effectLst/>
              </a:defRPr>
            </a:lvl4pPr>
            <a:lvl5pPr marL="1828800" indent="0">
              <a:buNone/>
              <a:defRPr lang="zh-CN" altLang="en-US" sz="1400" dirty="0" smtClean="0">
                <a:effectLst/>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4BEE10DD-87A3-4659-B9F5-76DB49E989A7}"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7" name="图片 6"/>
          <p:cNvPicPr>
            <a:picLocks noChangeAspect="1"/>
          </p:cNvPicPr>
          <p:nvPr/>
        </p:nvPicPr>
        <p:blipFill>
          <a:blip r:embed="rId2">
            <a:duotone>
              <a:schemeClr val="bg2"/>
              <a:srgbClr val="FFF1C1"/>
            </a:duotone>
            <a:lum bright="-10000" contrast="-30000"/>
          </a:blip>
          <a:stretch>
            <a:fillRect/>
          </a:stretch>
        </p:blipFill>
        <p:spPr>
          <a:xfrm>
            <a:off x="7480636" y="0"/>
            <a:ext cx="1663364" cy="2357430"/>
          </a:xfrm>
          <a:prstGeom prst="rect">
            <a:avLst/>
          </a:prstGeom>
          <a:noFill/>
          <a:ln>
            <a:noFill/>
          </a:ln>
        </p:spPr>
      </p:pic>
    </p:spTree>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0" y="0"/>
            <a:ext cx="6552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D08D0FFE-321F-41F8-8C84-1B18A1C5D569}"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9" name="图片 8"/>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0" y="0"/>
            <a:ext cx="6408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00ED74BD-8618-49E8-B42C-53227386A3E1}" type="datetime2">
              <a:rPr lang="zh-CN" altLang="en-US" smtClean="0"/>
              <a:t>2017年1月9日</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11" name="图片 10"/>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11AEB1DE-C921-488E-9603-79FAF5B4BB68}" type="datetime2">
              <a:rPr lang="zh-CN" altLang="en-US" smtClean="0"/>
              <a:t>2017年1月9日</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7" name="图片 6"/>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日期占位符 1"/>
          <p:cNvSpPr>
            <a:spLocks noGrp="1"/>
          </p:cNvSpPr>
          <p:nvPr>
            <p:ph type="dt" sz="half" idx="10"/>
          </p:nvPr>
        </p:nvSpPr>
        <p:spPr/>
        <p:txBody>
          <a:bodyPr/>
          <a:lstStyle/>
          <a:p>
            <a:fld id="{ADDB248F-F3E9-4FBD-A0CB-70EF9FF6FDB6}" type="datetime2">
              <a:rPr lang="zh-CN" altLang="en-US" smtClean="0"/>
              <a:t>2017年1月9日</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6" name="图片 5"/>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0" y="0"/>
            <a:ext cx="6732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461175" y="5357826"/>
            <a:ext cx="8226225" cy="768028"/>
          </a:xfrm>
        </p:spPr>
        <p:txBody>
          <a:bodyPr anchor="ctr"/>
          <a:lstStyle>
            <a:lvl1pPr algn="ctr">
              <a:defRPr lang="zh-CN" altLang="en-US" sz="3600" b="0" kern="1200" spc="50" dirty="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460382" y="428604"/>
            <a:ext cx="5111750" cy="48577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5679086" y="1357298"/>
            <a:ext cx="3008313" cy="39290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C85AFE0A-0C6C-411A-BCE3-1C081B0D0AFF}"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9" name="图片 8"/>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8" name="矩形 7"/>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695298" y="214290"/>
            <a:ext cx="7448602" cy="781052"/>
          </a:xfrm>
        </p:spPr>
        <p:txBody>
          <a:bodyPr anchor="ctr"/>
          <a:lstStyle>
            <a:lvl1pPr algn="ctr" rtl="0">
              <a:spcBef>
                <a:spcPct val="0"/>
              </a:spcBef>
              <a:buNone/>
              <a:defRPr sz="3600" b="0" kern="1200" spc="5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681015" y="1000108"/>
            <a:ext cx="7452360" cy="5214974"/>
          </a:xfrm>
          <a:prstGeom prst="snip2DiagRect">
            <a:avLst>
              <a:gd name="adj1" fmla="val 0"/>
              <a:gd name="adj2" fmla="val 17946"/>
            </a:avLst>
          </a:prstGeom>
        </p:spPr>
        <p:style>
          <a:lnRef idx="2">
            <a:schemeClr val="accent1"/>
          </a:lnRef>
          <a:fillRef idx="1">
            <a:schemeClr val="lt1"/>
          </a:fillRef>
          <a:effectRef idx="0">
            <a:schemeClr val="accent1"/>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4953000" y="6243633"/>
            <a:ext cx="3180375" cy="614367"/>
          </a:xfrm>
        </p:spPr>
        <p:txBody>
          <a:bodyPr anchor="t"/>
          <a:lstStyle>
            <a:lvl1pPr marL="0" indent="0" algn="r">
              <a:buNone/>
              <a:defRPr sz="1400"/>
            </a:lvl1pPr>
            <a:lvl2pPr marL="457200" indent="0" algn="r">
              <a:buNone/>
              <a:defRPr sz="1200"/>
            </a:lvl2pPr>
            <a:lvl3pPr marL="914400" indent="0" algn="r">
              <a:buNone/>
              <a:defRPr sz="1000"/>
            </a:lvl3pPr>
            <a:lvl4pPr marL="1371600" indent="0" algn="r">
              <a:buNone/>
              <a:defRPr sz="900"/>
            </a:lvl4pPr>
            <a:lvl5pPr marL="1828800" indent="0" algn="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a:xfrm>
            <a:off x="609600" y="6492878"/>
            <a:ext cx="1676384" cy="365125"/>
          </a:xfrm>
        </p:spPr>
        <p:txBody>
          <a:bodyPr/>
          <a:lstStyle/>
          <a:p>
            <a:fld id="{FAAA08CC-6817-4FC0-9955-E61DAC2785B3}" type="datetime2">
              <a:rPr lang="zh-CN" altLang="en-US" smtClean="0"/>
              <a:t>2017年1月9日</a:t>
            </a:fld>
            <a:endParaRPr lang="zh-CN" altLang="en-US"/>
          </a:p>
        </p:txBody>
      </p:sp>
      <p:sp>
        <p:nvSpPr>
          <p:cNvPr id="6" name="页脚占位符 5"/>
          <p:cNvSpPr>
            <a:spLocks noGrp="1"/>
          </p:cNvSpPr>
          <p:nvPr>
            <p:ph type="ftr" sz="quarter" idx="11"/>
          </p:nvPr>
        </p:nvSpPr>
        <p:spPr>
          <a:xfrm>
            <a:off x="2285984" y="6492876"/>
            <a:ext cx="2643206" cy="365125"/>
          </a:xfrm>
        </p:spPr>
        <p:txBody>
          <a:bodyPr/>
          <a:lstStyle/>
          <a:p>
            <a:endParaRPr lang="zh-CN" altLang="en-US"/>
          </a:p>
        </p:txBody>
      </p:sp>
      <p:sp>
        <p:nvSpPr>
          <p:cNvPr id="7" name="灯片编号占位符 6"/>
          <p:cNvSpPr>
            <a:spLocks noGrp="1"/>
          </p:cNvSpPr>
          <p:nvPr>
            <p:ph type="sldNum" sz="quarter" idx="12"/>
          </p:nvPr>
        </p:nvSpPr>
        <p:spPr>
          <a:xfrm>
            <a:off x="683073" y="5347005"/>
            <a:ext cx="871200" cy="871200"/>
          </a:xfrm>
          <a:prstGeom prst="rtTriangle">
            <a:avLst/>
          </a:prstGeom>
          <a:noFill/>
        </p:spPr>
        <p:style>
          <a:lnRef idx="2">
            <a:schemeClr val="accent1"/>
          </a:lnRef>
          <a:fillRef idx="1">
            <a:schemeClr val="lt1"/>
          </a:fillRef>
          <a:effectRef idx="0">
            <a:schemeClr val="accent1"/>
          </a:effectRef>
          <a:fontRef idx="minor">
            <a:schemeClr val="dk1"/>
          </a:fontRef>
        </p:style>
        <p:txBody>
          <a:bodyPr/>
          <a:lstStyle/>
          <a:p>
            <a:fld id="{DCD1D162-2224-4022-A27A-1C4571D2DC32}" type="slidenum">
              <a:rPr lang="zh-CN" altLang="en-US" smtClean="0"/>
              <a:t>‹#›</a:t>
            </a:fld>
            <a:endParaRPr lang="zh-CN" altLang="en-US"/>
          </a:p>
        </p:txBody>
      </p:sp>
      <p:pic>
        <p:nvPicPr>
          <p:cNvPr id="9" name="图片 8"/>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7" name="矩形 6"/>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lgn="r">
              <a:defRPr/>
            </a:lvl1p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500176"/>
            <a:ext cx="8229600" cy="4714907"/>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666375D-9884-4744-90A2-98165A974529}"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8" name="图片 7"/>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7" name="矩形 6"/>
          <p:cNvSpPr/>
          <p:nvPr/>
        </p:nvSpPr>
        <p:spPr>
          <a:xfrm>
            <a:off x="0" y="0"/>
            <a:ext cx="669600" cy="6858000"/>
          </a:xfrm>
          <a:prstGeom prst="rect">
            <a:avLst/>
          </a:prstGeom>
          <a:blipFill>
            <a:blip r:embed="rId2">
              <a:alphaModFix amt="40000"/>
            </a:blip>
            <a:tile tx="0" ty="0" sx="50000" sy="50000" flip="x" algn="tl"/>
          </a:blip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竖排标题 1"/>
          <p:cNvSpPr>
            <a:spLocks noGrp="1"/>
          </p:cNvSpPr>
          <p:nvPr>
            <p:ph type="title" orient="vert"/>
          </p:nvPr>
        </p:nvSpPr>
        <p:spPr>
          <a:xfrm>
            <a:off x="7286644" y="274638"/>
            <a:ext cx="1400156" cy="5940444"/>
          </a:xfrm>
        </p:spPr>
        <p:txBody>
          <a:bodyPr vert="eaVert"/>
          <a:lstStyle>
            <a:lvl1pPr algn="ctr">
              <a:defRPr>
                <a:effectLst>
                  <a:outerShdw dist="50800" dir="18900000" algn="tl" rotWithShape="0">
                    <a:srgbClr val="000000">
                      <a:alpha val="75000"/>
                    </a:srgbClr>
                  </a:outerShdw>
                </a:effectLst>
              </a:defRPr>
            </a:lvl1p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758006" cy="594044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63B71C2D-A7DC-4639-B9D2-7F9F43F3717A}"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pic>
        <p:nvPicPr>
          <p:cNvPr id="8" name="图片 7"/>
          <p:cNvPicPr>
            <a:picLocks noChangeAspect="1"/>
          </p:cNvPicPr>
          <p:nvPr/>
        </p:nvPicPr>
        <p:blipFill>
          <a:blip r:embed="rId3">
            <a:duotone>
              <a:schemeClr val="bg2"/>
              <a:srgbClr val="FFF1C1"/>
            </a:duotone>
          </a:blip>
          <a:stretch>
            <a:fillRect/>
          </a:stretch>
        </p:blipFill>
        <p:spPr>
          <a:xfrm>
            <a:off x="8135907" y="0"/>
            <a:ext cx="1008093" cy="142873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11AEB1DE-C921-488E-9603-79FAF5B4BB68}" type="datetime2">
              <a:rPr lang="zh-CN" altLang="en-US" smtClean="0"/>
              <a:t>2017年1月9日</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30D419-F316-4B00-8267-9FC05A5325F5}"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spTree>
    <p:extLst>
      <p:ext uri="{BB962C8B-B14F-4D97-AF65-F5344CB8AC3E}">
        <p14:creationId xmlns:p14="http://schemas.microsoft.com/office/powerpoint/2010/main" val="12880591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zh-CN" altLang="en-US" smtClean="0"/>
              <a:t>单击此处编辑母版标题样式</a:t>
            </a:r>
            <a:endParaRPr kumimoji="0" lang="en-US"/>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11CB01E-1743-4C3E-A80C-2A92A0CD2982}" type="datetime2">
              <a:rPr lang="zh-CN" altLang="en-US" smtClean="0"/>
              <a:t>2017年1月9日</a:t>
            </a:fld>
            <a:endParaRPr lang="zh-CN" altLang="en-US"/>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zh-CN" altLang="en-US"/>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CD1D162-2224-4022-A27A-1C4571D2DC32}"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D1BC7E8-248F-4F79-8D80-09AED4C59AE2}"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BEE10DD-87A3-4659-B9F5-76DB49E989A7}" type="datetime2">
              <a:rPr lang="zh-CN" altLang="en-US" smtClean="0"/>
              <a:t>2017年1月9日</a:t>
            </a:fld>
            <a:endParaRPr lang="zh-CN" altLang="en-US"/>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zh-CN" altLang="en-US"/>
          </a:p>
        </p:txBody>
      </p:sp>
      <p:sp>
        <p:nvSpPr>
          <p:cNvPr id="6" name="灯片编号占位符 5"/>
          <p:cNvSpPr>
            <a:spLocks noGrp="1"/>
          </p:cNvSpPr>
          <p:nvPr>
            <p:ph type="sldNum" sz="quarter" idx="12"/>
          </p:nvPr>
        </p:nvSpPr>
        <p:spPr>
          <a:xfrm>
            <a:off x="6733952" y="6555112"/>
            <a:ext cx="588336" cy="228600"/>
          </a:xfrm>
        </p:spPr>
        <p:txBody>
          <a:bodyPr/>
          <a:lstStyle>
            <a:extLst/>
          </a:lstStyle>
          <a:p>
            <a:fld id="{DCD1D162-2224-4022-A27A-1C4571D2DC32}"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D08D0FFE-321F-41F8-8C84-1B18A1C5D569}"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00ED74BD-8618-49E8-B42C-53227386A3E1}" type="datetime2">
              <a:rPr lang="zh-CN" altLang="en-US" smtClean="0"/>
              <a:t>2017年1月9日</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11AEB1DE-C921-488E-9603-79FAF5B4BB68}" type="datetime2">
              <a:rPr lang="zh-CN" altLang="en-US" smtClean="0"/>
              <a:t>2017年1月9日</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extLst/>
          </a:lstStyle>
          <a:p>
            <a:fld id="{ADDB248F-F3E9-4FBD-A0CB-70EF9FF6FDB6}" type="datetime2">
              <a:rPr lang="zh-CN" altLang="en-US" smtClean="0"/>
              <a:t>2017年1月9日</a:t>
            </a:fld>
            <a:endParaRPr lang="zh-CN" altLang="en-US"/>
          </a:p>
        </p:txBody>
      </p:sp>
      <p:sp>
        <p:nvSpPr>
          <p:cNvPr id="3" name="页脚占位符 2"/>
          <p:cNvSpPr>
            <a:spLocks noGrp="1"/>
          </p:cNvSpPr>
          <p:nvPr>
            <p:ph type="ftr" sz="quarter" idx="11"/>
          </p:nvPr>
        </p:nvSpPr>
        <p:spPr/>
        <p:txBody>
          <a:bodyPr/>
          <a:lstStyle>
            <a:lvl1pPr>
              <a:defRPr>
                <a:solidFill>
                  <a:schemeClr val="tx2"/>
                </a:solidFill>
              </a:defRPr>
            </a:lvl1pPr>
            <a:extLst/>
          </a:lstStyle>
          <a:p>
            <a:endParaRPr lang="zh-CN" altLang="en-US"/>
          </a:p>
        </p:txBody>
      </p:sp>
      <p:sp>
        <p:nvSpPr>
          <p:cNvPr id="4" name="灯片编号占位符 3"/>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C85AFE0A-0C6C-411A-BCE3-1C081B0D0AFF}"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zh-CN" altLang="en-US" smtClean="0"/>
              <a:t>单击此处编辑母版文本样式</a:t>
            </a:r>
          </a:p>
        </p:txBody>
      </p:sp>
      <p:sp>
        <p:nvSpPr>
          <p:cNvPr id="5" name="日期占位符 4"/>
          <p:cNvSpPr>
            <a:spLocks noGrp="1"/>
          </p:cNvSpPr>
          <p:nvPr>
            <p:ph type="dt" sz="half" idx="10"/>
          </p:nvPr>
        </p:nvSpPr>
        <p:spPr/>
        <p:txBody>
          <a:bodyPr/>
          <a:lstStyle>
            <a:extLst/>
          </a:lstStyle>
          <a:p>
            <a:fld id="{FAAA08CC-6817-4FC0-9955-E61DAC2785B3}" type="datetime2">
              <a:rPr lang="zh-CN" altLang="en-US" smtClean="0"/>
              <a:t>2017年1月9日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zh-CN" altLang="en-US" smtClean="0"/>
              <a:t>单击图标添加图片</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DB248F-F3E9-4FBD-A0CB-70EF9FF6FDB6}" type="datetime2">
              <a:rPr lang="zh-CN" altLang="en-US" smtClean="0"/>
              <a:t>2017年1月9日</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0666375D-9884-4744-90A2-98165A974529}"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DCD1D162-2224-4022-A27A-1C4571D2DC32}" type="slidenum">
              <a:rPr lang="zh-CN" altLang="en-US" smtClean="0"/>
              <a:t>‹#›</a:t>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extLst/>
          </a:lstStyle>
          <a:p>
            <a:fld id="{63B71C2D-A7DC-4639-B9D2-7F9F43F3717A}" type="datetime2">
              <a:rPr lang="zh-CN" altLang="en-US" smtClean="0"/>
              <a:t>2017年1月9日</a:t>
            </a:fld>
            <a:endParaRPr lang="zh-CN" altLang="en-US"/>
          </a:p>
        </p:txBody>
      </p:sp>
      <p:sp>
        <p:nvSpPr>
          <p:cNvPr id="5" name="页脚占位符 4"/>
          <p:cNvSpPr>
            <a:spLocks noGrp="1"/>
          </p:cNvSpPr>
          <p:nvPr>
            <p:ph type="ftr" sz="quarter" idx="11"/>
          </p:nvPr>
        </p:nvSpPr>
        <p:spPr>
          <a:xfrm>
            <a:off x="457200" y="6556248"/>
            <a:ext cx="3657600" cy="228600"/>
          </a:xfrm>
        </p:spPr>
        <p:txBody>
          <a:bodyPr/>
          <a:lstStyle>
            <a:extLst/>
          </a:lstStyle>
          <a:p>
            <a:endParaRPr lang="zh-CN" altLang="en-US"/>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CD1D162-2224-4022-A27A-1C4571D2DC32}" type="slidenum">
              <a:rPr lang="zh-CN" altLang="en-US" smtClean="0"/>
              <a:t>‹#›</a:t>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30D419-F316-4B00-8267-9FC05A5325F5}" type="datetime2">
              <a:rPr lang="zh-CN" altLang="en-US" smtClean="0"/>
              <a:t>2017年1月9日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D1D162-2224-4022-A27A-1C4571D2DC32}" type="slidenum">
              <a:rPr lang="zh-CN" altLang="en-US" smtClean="0"/>
              <a:t>‹#›</a:t>
            </a:fld>
            <a:endParaRPr lang="zh-CN" altLang="en-US"/>
          </a:p>
        </p:txBody>
      </p:sp>
    </p:spTree>
    <p:extLst>
      <p:ext uri="{BB962C8B-B14F-4D97-AF65-F5344CB8AC3E}">
        <p14:creationId xmlns:p14="http://schemas.microsoft.com/office/powerpoint/2010/main" val="128805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85AFE0A-0C6C-411A-BCE3-1C081B0D0AFF}" type="datetime2">
              <a:rPr lang="zh-CN" altLang="en-US" smtClean="0"/>
              <a:t>2017年1月9日</a:t>
            </a:fld>
            <a:endParaRPr lang="zh-CN" altLang="en-US"/>
          </a:p>
        </p:txBody>
      </p:sp>
      <p:sp>
        <p:nvSpPr>
          <p:cNvPr id="7" name="Slide Number Placeholder 6"/>
          <p:cNvSpPr>
            <a:spLocks noGrp="1"/>
          </p:cNvSpPr>
          <p:nvPr>
            <p:ph type="sldNum" sz="quarter" idx="12"/>
          </p:nvPr>
        </p:nvSpPr>
        <p:spPr/>
        <p:txBody>
          <a:bodyPr/>
          <a:lstStyle/>
          <a:p>
            <a:fld id="{DCD1D162-2224-4022-A27A-1C4571D2DC32}" type="slidenum">
              <a:rPr lang="zh-CN" altLang="en-US" smtClean="0"/>
              <a:t>‹#›</a:t>
            </a:fld>
            <a:endParaRPr lang="zh-CN" alt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zh-CN" altLang="en-US" smtClean="0"/>
              <a:t>单击此处编辑母版标题样式</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zh-CN" altLang="en-US" smtClean="0"/>
              <a:t>单击此处编辑母版标题样式</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AAA08CC-6817-4FC0-9955-E61DAC2785B3}" type="datetime2">
              <a:rPr lang="zh-CN" altLang="en-US" smtClean="0"/>
              <a:t>2017年1月9日</a:t>
            </a:fld>
            <a:endParaRPr lang="zh-CN" alt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7" name="Slide Number Placeholder 6"/>
          <p:cNvSpPr>
            <a:spLocks noGrp="1"/>
          </p:cNvSpPr>
          <p:nvPr>
            <p:ph type="sldNum" sz="quarter" idx="12"/>
          </p:nvPr>
        </p:nvSpPr>
        <p:spPr/>
        <p:txBody>
          <a:bodyPr/>
          <a:lstStyle/>
          <a:p>
            <a:fld id="{DCD1D162-2224-4022-A27A-1C4571D2DC3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2.jp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jp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0.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6225425-0ECE-48E0-B9DB-DA24E85C9E8D}" type="datetime2">
              <a:rPr lang="zh-CN" altLang="en-US" smtClean="0"/>
              <a:t>2017年1月9日</a:t>
            </a:fld>
            <a:endParaRPr lang="zh-CN" alt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zh-CN" alt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CD1D162-2224-4022-A27A-1C4571D2DC32}" type="slidenum">
              <a:rPr lang="zh-CN" altLang="en-US" smtClean="0"/>
              <a:t>‹#›</a:t>
            </a:fld>
            <a:endParaRPr lang="zh-CN" altLang="en-US"/>
          </a:p>
        </p:txBody>
      </p:sp>
      <p:pic>
        <p:nvPicPr>
          <p:cNvPr id="61" name="图片 6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79512" y="188640"/>
            <a:ext cx="1463040" cy="76809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6225425-0ECE-48E0-B9DB-DA24E85C9E8D}" type="datetime2">
              <a:rPr lang="zh-CN" altLang="en-US" smtClean="0"/>
              <a:t>2017年1月9日</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D1D162-2224-4022-A27A-1C4571D2DC32}"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pic>
        <p:nvPicPr>
          <p:cNvPr id="15" name="图片 14"/>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79512" y="188640"/>
            <a:ext cx="1463040" cy="768096"/>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对角圆角矩形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页脚占位符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zh-CN" altLang="en-US"/>
          </a:p>
        </p:txBody>
      </p:sp>
      <p:sp>
        <p:nvSpPr>
          <p:cNvPr id="14" name="日期占位符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6225425-0ECE-48E0-B9DB-DA24E85C9E8D}" type="datetime2">
              <a:rPr lang="zh-CN" altLang="en-US" smtClean="0"/>
              <a:t>2017年1月9日</a:t>
            </a:fld>
            <a:endParaRPr lang="zh-CN" altLang="en-US"/>
          </a:p>
        </p:txBody>
      </p:sp>
      <p:sp>
        <p:nvSpPr>
          <p:cNvPr id="23" name="灯片编号占位符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CD1D162-2224-4022-A27A-1C4571D2DC32}" type="slidenum">
              <a:rPr lang="zh-CN" altLang="en-US" smtClean="0"/>
              <a:t>‹#›</a:t>
            </a:fld>
            <a:endParaRPr lang="zh-CN" altLang="en-US"/>
          </a:p>
        </p:txBody>
      </p:sp>
      <p:sp>
        <p:nvSpPr>
          <p:cNvPr id="22" name="标题占位符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pic>
        <p:nvPicPr>
          <p:cNvPr id="8" name="图片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79512" y="188640"/>
            <a:ext cx="1463040" cy="768096"/>
          </a:xfrm>
          <a:prstGeom prst="rect">
            <a:avLst/>
          </a:prstGeom>
        </p:spPr>
      </p:pic>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ftr="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矩形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矩形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矩形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矩形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矩形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矩形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矩形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矩形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矩形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标题占位符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6225425-0ECE-48E0-B9DB-DA24E85C9E8D}" type="datetime2">
              <a:rPr lang="zh-CN" altLang="en-US" smtClean="0"/>
              <a:t>2017年1月9日</a:t>
            </a:fld>
            <a:endParaRPr lang="zh-CN" altLang="en-US"/>
          </a:p>
        </p:txBody>
      </p:sp>
      <p:sp>
        <p:nvSpPr>
          <p:cNvPr id="3" name="页脚占位符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zh-CN" altLang="en-US"/>
          </a:p>
        </p:txBody>
      </p:sp>
      <p:sp>
        <p:nvSpPr>
          <p:cNvPr id="23" name="灯片编号占位符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CD1D162-2224-4022-A27A-1C4571D2DC32}" type="slidenum">
              <a:rPr lang="zh-CN" altLang="en-US" smtClean="0"/>
              <a:t>‹#›</a:t>
            </a:fld>
            <a:endParaRPr lang="zh-CN" altLang="en-US"/>
          </a:p>
        </p:txBody>
      </p:sp>
      <p:pic>
        <p:nvPicPr>
          <p:cNvPr id="18" name="图片 1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79512" y="188640"/>
            <a:ext cx="1463040" cy="768096"/>
          </a:xfrm>
          <a:prstGeom prst="rect">
            <a:avLst/>
          </a:prstGeom>
        </p:spPr>
      </p:pic>
    </p:spTree>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hdr="0" ft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7776000" cy="1143000"/>
          </a:xfrm>
          <a:prstGeom prst="rect">
            <a:avLst/>
          </a:prstGeom>
        </p:spPr>
        <p:txBody>
          <a:bodyPr vert="horz" rtlCol="0" anchor="ctr">
            <a:normAutofit/>
            <a:scene3d>
              <a:camera prst="orthographicFront"/>
              <a:lightRig rig="soft" dir="t"/>
            </a:scene3d>
            <a:sp3d prstMaterial="matte">
              <a:bevelT w="12700" h="12700"/>
            </a:sp3d>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274320" rtlCol="0" anchor="ctr"/>
          <a:lstStyle>
            <a:lvl1pPr algn="l" eaLnBrk="1" latinLnBrk="0" hangingPunct="1">
              <a:defRPr kumimoji="0" sz="1200">
                <a:solidFill>
                  <a:schemeClr val="tx1"/>
                </a:solidFill>
              </a:defRPr>
            </a:lvl1pPr>
          </a:lstStyle>
          <a:p>
            <a:fld id="{A6225425-0ECE-48E0-B9DB-DA24E85C9E8D}" type="datetime2">
              <a:rPr lang="zh-CN" altLang="en-US" smtClean="0"/>
              <a:t>2017年1月9日</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45720" tIns="45720" rIns="45720" rtlCol="0" anchor="ctr"/>
          <a:lstStyle>
            <a:lvl1pPr algn="r" eaLnBrk="1" latinLnBrk="0" hangingPunct="1">
              <a:defRPr kumimoji="0" sz="1200">
                <a:solidFill>
                  <a:schemeClr val="tx1"/>
                </a:solidFill>
              </a:defRPr>
            </a:lvl1pPr>
          </a:lstStyle>
          <a:p>
            <a:fld id="{DCD1D162-2224-4022-A27A-1C4571D2DC32}" type="slidenum">
              <a:rPr lang="zh-CN" altLang="en-US" smtClean="0"/>
              <a:t>‹#›</a:t>
            </a:fld>
            <a:endParaRPr lang="zh-CN" altLang="en-US"/>
          </a:p>
        </p:txBody>
      </p:sp>
      <p:pic>
        <p:nvPicPr>
          <p:cNvPr id="7" name="图片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79512" y="188640"/>
            <a:ext cx="1463040" cy="768096"/>
          </a:xfrm>
          <a:prstGeom prst="rect">
            <a:avLst/>
          </a:prstGeom>
        </p:spPr>
      </p:pic>
    </p:spTree>
  </p:cSld>
  <p:clrMap bg1="dk1" tx1="lt1" bg2="dk2" tx2="lt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ftr="0"/>
  <p:txStyles>
    <p:titleStyle>
      <a:lvl1pPr algn="l" rtl="0" eaLnBrk="1" latinLnBrk="0" hangingPunct="1">
        <a:spcBef>
          <a:spcPct val="0"/>
        </a:spcBef>
        <a:buNone/>
        <a:defRPr kumimoji="0" lang="zh-CN" altLang="en-US" sz="4400" b="0" kern="1200" spc="50" dirty="0">
          <a:ln w="12700">
            <a:noFill/>
            <a:prstDash val="solid"/>
          </a:ln>
          <a:solidFill>
            <a:schemeClr val="accent4"/>
          </a:solidFill>
          <a:effectLst>
            <a:outerShdw blurRad="38100" dist="20320" dir="2700000" algn="tl" rotWithShape="0">
              <a:srgbClr val="000000">
                <a:alpha val="7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6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60000"/>
        <a:buFont typeface="Wingdings 2"/>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6225425-0ECE-48E0-B9DB-DA24E85C9E8D}" type="datetime2">
              <a:rPr lang="zh-CN" altLang="en-US" smtClean="0"/>
              <a:t>2017年1月9日</a:t>
            </a:fld>
            <a:endParaRPr lang="zh-CN" altLang="en-US"/>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zh-CN" altLang="en-US"/>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CD1D162-2224-4022-A27A-1C4571D2DC32}" type="slidenum">
              <a:rPr lang="zh-CN" altLang="en-US" smtClean="0"/>
              <a:t>‹#›</a:t>
            </a:fld>
            <a:endParaRPr lang="zh-CN" altLang="en-US"/>
          </a:p>
        </p:txBody>
      </p:sp>
      <p:pic>
        <p:nvPicPr>
          <p:cNvPr id="8" name="图片 7"/>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79512" y="188640"/>
            <a:ext cx="1463040" cy="768096"/>
          </a:xfrm>
          <a:prstGeom prst="rect">
            <a:avLst/>
          </a:prstGeom>
        </p:spPr>
      </p:pic>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hdr="0" ftr="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hyperlink" Target="http://www.bjkw.gov.cn/" TargetMode="External"/><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pPr marR="0" rtl="0"/>
            <a:r>
              <a:rPr lang="zh-CN" altLang="en-US" b="0" i="0" u="none" strike="noStrike" kern="2200" baseline="0" dirty="0" smtClean="0">
                <a:latin typeface="Calibri"/>
                <a:ea typeface="黑体"/>
              </a:rPr>
              <a:t>高新技术企业科技政策介绍</a:t>
            </a:r>
            <a:endParaRPr lang="zh-CN" altLang="en-US" b="0" i="0" u="none" strike="noStrike" kern="2200" baseline="0" dirty="0" smtClean="0">
              <a:latin typeface="Times New Roman"/>
              <a:ea typeface="黑体"/>
            </a:endParaRPr>
          </a:p>
        </p:txBody>
      </p:sp>
      <p:sp>
        <p:nvSpPr>
          <p:cNvPr id="3" name="文本占位符 2"/>
          <p:cNvSpPr>
            <a:spLocks noGrp="1"/>
          </p:cNvSpPr>
          <p:nvPr>
            <p:ph type="subTitle" idx="1"/>
          </p:nvPr>
        </p:nvSpPr>
        <p:spPr/>
        <p:txBody>
          <a:bodyPr/>
          <a:lstStyle/>
          <a:p>
            <a:pPr marR="0" lvl="0" rtl="0"/>
            <a:r>
              <a:rPr lang="zh-CN" altLang="en-US" b="0" i="0" u="none" strike="noStrike" kern="100" baseline="0" dirty="0" smtClean="0">
                <a:latin typeface="Cambria"/>
                <a:ea typeface="宋体"/>
              </a:rPr>
              <a:t>北京正则明会计师事务所</a:t>
            </a:r>
          </a:p>
          <a:p>
            <a:pPr marR="0" lvl="0" rtl="0"/>
            <a:r>
              <a:rPr lang="en-US" altLang="zh-CN" b="0" i="0" u="none" strike="noStrike" kern="100" baseline="0" dirty="0" smtClean="0">
                <a:latin typeface="Cambria"/>
                <a:ea typeface="宋体"/>
              </a:rPr>
              <a:t>2014</a:t>
            </a:r>
            <a:r>
              <a:rPr lang="zh-CN" altLang="en-US" b="0" i="0" u="none" strike="noStrike" kern="100" baseline="0" dirty="0" smtClean="0">
                <a:latin typeface="Cambria"/>
                <a:ea typeface="宋体"/>
              </a:rPr>
              <a:t>年</a:t>
            </a:r>
            <a:r>
              <a:rPr lang="en-US" altLang="zh-CN" b="0" i="0" u="none" strike="noStrike" kern="100" baseline="0" dirty="0" smtClean="0">
                <a:latin typeface="Cambria"/>
                <a:ea typeface="宋体"/>
              </a:rPr>
              <a:t>5</a:t>
            </a:r>
            <a:r>
              <a:rPr lang="zh-CN" altLang="en-US" b="0" i="0" u="none" strike="noStrike" kern="100" baseline="0" dirty="0" smtClean="0">
                <a:latin typeface="Cambria"/>
                <a:ea typeface="宋体"/>
              </a:rPr>
              <a:t>月</a:t>
            </a:r>
            <a:endParaRPr lang="zh-CN" altLang="en-US" b="0" i="0" u="none" strike="noStrike" kern="100" baseline="0" dirty="0" smtClean="0">
              <a:latin typeface="Times New Roman"/>
              <a:ea typeface="宋体"/>
            </a:endParaRPr>
          </a:p>
        </p:txBody>
      </p:sp>
      <p:pic>
        <p:nvPicPr>
          <p:cNvPr id="1026" name="Picture 2" descr="C:\Program Files\Microsoft Office\MEDIA\CAGCAT10\j0149407.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0272" y="4365104"/>
            <a:ext cx="1971675" cy="2347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14092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3</a:t>
            </a:r>
            <a:r>
              <a:rPr lang="zh-CN" altLang="en-US" b="0" i="0" u="none" strike="noStrike" kern="100" baseline="0" smtClean="0">
                <a:latin typeface="Cambria"/>
                <a:ea typeface="宋体"/>
              </a:rPr>
              <a:t>）研究开发的组织管理水平</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1</a:t>
            </a:r>
            <a:r>
              <a:rPr lang="zh-CN" altLang="en-US" b="0" i="0" u="none" strike="noStrike" kern="100" baseline="0" smtClean="0">
                <a:latin typeface="Calibri"/>
                <a:ea typeface="宋体"/>
              </a:rPr>
              <a:t>）制定了研究开发项目立项报告</a:t>
            </a:r>
            <a:r>
              <a:rPr lang="en-US" altLang="zh-CN" b="0" i="0" u="none" strike="noStrike" kern="100" baseline="0" smtClean="0">
                <a:latin typeface="Calibri"/>
                <a:ea typeface="宋体"/>
              </a:rPr>
              <a:t>;</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a:t>
            </a:r>
            <a:r>
              <a:rPr lang="zh-CN" altLang="en-US" b="0" i="0" u="none" strike="noStrike" kern="100" baseline="0" smtClean="0">
                <a:latin typeface="Calibri"/>
                <a:ea typeface="宋体"/>
              </a:rPr>
              <a:t>）建立了研发投入核算体系；</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3</a:t>
            </a:r>
            <a:r>
              <a:rPr lang="zh-CN" altLang="en-US" b="0" i="0" u="none" strike="noStrike" kern="100" baseline="0" smtClean="0">
                <a:latin typeface="Calibri"/>
                <a:ea typeface="宋体"/>
              </a:rPr>
              <a:t>）开展了产学研合作的研发活动；</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4</a:t>
            </a:r>
            <a:r>
              <a:rPr lang="zh-CN" altLang="en-US" b="0" i="0" u="none" strike="noStrike" kern="100" baseline="0" smtClean="0">
                <a:latin typeface="Calibri"/>
                <a:ea typeface="宋体"/>
              </a:rPr>
              <a:t>）设有研发机构并具备相应的设施和设备；</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5</a:t>
            </a:r>
            <a:r>
              <a:rPr lang="zh-CN" altLang="en-US" b="0" i="0" u="none" strike="noStrike" kern="100" baseline="0" smtClean="0">
                <a:latin typeface="Calibri"/>
                <a:ea typeface="宋体"/>
              </a:rPr>
              <a:t>）建立了研发人员的绩效考核奖励制度。</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64A637AA-F10D-456A-AB09-505C65D6F588}"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10</a:t>
            </a:fld>
            <a:endParaRPr lang="zh-CN" altLang="en-US"/>
          </a:p>
        </p:txBody>
      </p:sp>
    </p:spTree>
    <p:extLst>
      <p:ext uri="{BB962C8B-B14F-4D97-AF65-F5344CB8AC3E}">
        <p14:creationId xmlns:p14="http://schemas.microsoft.com/office/powerpoint/2010/main" val="518101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日期占位符 5"/>
          <p:cNvSpPr>
            <a:spLocks noGrp="1"/>
          </p:cNvSpPr>
          <p:nvPr>
            <p:ph type="dt" sz="half" idx="10"/>
          </p:nvPr>
        </p:nvSpPr>
        <p:spPr/>
        <p:txBody>
          <a:bodyPr/>
          <a:lstStyle/>
          <a:p>
            <a:fld id="{21472DF8-3D34-4F95-BE14-0929FB6E06A7}" type="datetime2">
              <a:rPr lang="zh-CN" altLang="en-US" smtClean="0"/>
              <a:t>2017年1月9日</a:t>
            </a:fld>
            <a:endParaRPr lang="zh-CN" altLang="en-US"/>
          </a:p>
        </p:txBody>
      </p:sp>
      <p:sp>
        <p:nvSpPr>
          <p:cNvPr id="7" name="灯片编号占位符 6"/>
          <p:cNvSpPr>
            <a:spLocks noGrp="1"/>
          </p:cNvSpPr>
          <p:nvPr>
            <p:ph type="sldNum" sz="quarter" idx="12"/>
          </p:nvPr>
        </p:nvSpPr>
        <p:spPr/>
        <p:txBody>
          <a:bodyPr/>
          <a:lstStyle/>
          <a:p>
            <a:fld id="{DCD1D162-2224-4022-A27A-1C4571D2DC32}" type="slidenum">
              <a:rPr lang="zh-CN" altLang="en-US" smtClean="0"/>
              <a:t>11</a:t>
            </a:fld>
            <a:endParaRPr lang="zh-CN" altLang="en-US"/>
          </a:p>
        </p:txBody>
      </p:sp>
      <p:sp>
        <p:nvSpPr>
          <p:cNvPr id="3" name="文本占位符 2"/>
          <p:cNvSpPr>
            <a:spLocks noGrp="1"/>
          </p:cNvSpPr>
          <p:nvPr>
            <p:ph type="body" sz="half" idx="2"/>
          </p:nvPr>
        </p:nvSpPr>
        <p:spPr/>
        <p:txBody>
          <a:bodyPr>
            <a:normAutofit fontScale="92500"/>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4</a:t>
            </a:r>
            <a:r>
              <a:rPr lang="zh-CN" altLang="en-US" b="0" i="0" u="none" strike="noStrike" kern="100" baseline="0" smtClean="0">
                <a:latin typeface="Cambria"/>
                <a:ea typeface="宋体"/>
              </a:rPr>
              <a:t>）总资产和销售额成长性指标</a:t>
            </a:r>
          </a:p>
          <a:p>
            <a:pPr marR="0" lvl="1" rtl="0"/>
            <a:r>
              <a:rPr lang="zh-CN" altLang="en-US" b="0" i="0" u="none" strike="noStrike" kern="100" baseline="0" smtClean="0">
                <a:latin typeface="Calibri"/>
                <a:ea typeface="宋体"/>
              </a:rPr>
              <a:t>此项指标是对反映企业经营绩效的总资产增长率和销售增长率的评价（各占</a:t>
            </a:r>
            <a:r>
              <a:rPr lang="en-US" altLang="zh-CN" b="0" i="0" u="none" strike="noStrike" kern="100" baseline="0" smtClean="0">
                <a:latin typeface="Calibri"/>
                <a:ea typeface="宋体"/>
              </a:rPr>
              <a:t>10</a:t>
            </a:r>
            <a:r>
              <a:rPr lang="zh-CN" altLang="en-US" b="0" i="0" u="none" strike="noStrike" kern="100" baseline="0" smtClean="0">
                <a:latin typeface="Calibri"/>
                <a:ea typeface="宋体"/>
              </a:rPr>
              <a:t>分），具体计算方法如下 ：</a:t>
            </a:r>
          </a:p>
          <a:p>
            <a:pPr marR="0" lvl="1" rtl="0"/>
            <a:r>
              <a:rPr lang="zh-CN" altLang="en-US" b="0" i="0" u="none" strike="noStrike" kern="100" baseline="0" smtClean="0">
                <a:latin typeface="Calibri"/>
                <a:ea typeface="宋体"/>
              </a:rPr>
              <a:t>总资产增长率＝</a:t>
            </a:r>
            <a:r>
              <a:rPr lang="en-US" altLang="zh-CN" b="0" i="0" u="none" strike="noStrike" kern="100" baseline="0" smtClean="0">
                <a:latin typeface="Calibri"/>
                <a:ea typeface="宋体"/>
              </a:rPr>
              <a:t>1/2</a:t>
            </a:r>
            <a:r>
              <a:rPr lang="zh-CN" altLang="en-US" b="0" i="0" u="none" strike="noStrike" kern="100" baseline="0" smtClean="0">
                <a:latin typeface="Calibri"/>
                <a:ea typeface="宋体"/>
              </a:rPr>
              <a:t>（第二年总资产额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第一年总资产额＋第三年总资产额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第二年总资产额）－</a:t>
            </a:r>
            <a:r>
              <a:rPr lang="en-US" altLang="zh-CN" b="0" i="0" u="none" strike="noStrike" kern="100" baseline="0" smtClean="0">
                <a:latin typeface="Calibri"/>
                <a:ea typeface="宋体"/>
              </a:rPr>
              <a:t>1</a:t>
            </a:r>
            <a:r>
              <a:rPr lang="zh-CN" altLang="en-US" b="0" i="0" u="none" strike="noStrike" kern="100" baseline="0" smtClean="0">
                <a:latin typeface="Calibri"/>
                <a:ea typeface="宋体"/>
              </a:rPr>
              <a:t>。</a:t>
            </a:r>
          </a:p>
          <a:p>
            <a:pPr marR="0" lvl="1" rtl="0"/>
            <a:r>
              <a:rPr lang="zh-CN" altLang="en-US" b="0" i="0" u="none" strike="noStrike" kern="100" baseline="0" smtClean="0">
                <a:latin typeface="Calibri"/>
                <a:ea typeface="宋体"/>
              </a:rPr>
              <a:t>销售增长率＝</a:t>
            </a:r>
            <a:r>
              <a:rPr lang="en-US" altLang="zh-CN" b="0" i="0" u="none" strike="noStrike" kern="100" baseline="0" smtClean="0">
                <a:latin typeface="Calibri"/>
                <a:ea typeface="宋体"/>
              </a:rPr>
              <a:t>1/2</a:t>
            </a:r>
            <a:r>
              <a:rPr lang="zh-CN" altLang="en-US" b="0" i="0" u="none" strike="noStrike" kern="100" baseline="0" smtClean="0">
                <a:latin typeface="Calibri"/>
                <a:ea typeface="宋体"/>
              </a:rPr>
              <a:t>（第二年销售额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第一年销售额＋第三年销售额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第二年销售额）－</a:t>
            </a:r>
            <a:r>
              <a:rPr lang="en-US" altLang="zh-CN" b="0" i="0" u="none" strike="noStrike" kern="100" baseline="0" smtClean="0">
                <a:latin typeface="Calibri"/>
                <a:ea typeface="宋体"/>
              </a:rPr>
              <a:t>1</a:t>
            </a:r>
            <a:r>
              <a:rPr lang="zh-CN" altLang="en-US" b="0" i="0" u="none" strike="noStrike" kern="100" baseline="0" smtClean="0">
                <a:latin typeface="Calibri"/>
                <a:ea typeface="宋体"/>
              </a:rPr>
              <a:t>；</a:t>
            </a:r>
            <a:endParaRPr lang="zh-CN" altLang="en-US" b="0" i="0" u="none" strike="noStrike" kern="100" baseline="0" smtClean="0">
              <a:latin typeface="Times New Roman"/>
              <a:ea typeface="宋体"/>
            </a:endParaRPr>
          </a:p>
        </p:txBody>
      </p:sp>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3848" y="3279286"/>
            <a:ext cx="5828221" cy="2431919"/>
          </a:xfrm>
        </p:spPr>
      </p:pic>
    </p:spTree>
    <p:extLst>
      <p:ext uri="{BB962C8B-B14F-4D97-AF65-F5344CB8AC3E}">
        <p14:creationId xmlns:p14="http://schemas.microsoft.com/office/powerpoint/2010/main" val="2054145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申报流程</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企业</a:t>
            </a:r>
          </a:p>
          <a:p>
            <a:pPr marR="0" lvl="0" rtl="0"/>
            <a:r>
              <a:rPr lang="zh-CN" altLang="en-US" b="0" i="0" u="none" strike="noStrike" kern="100" baseline="0" smtClean="0">
                <a:latin typeface="Cambria"/>
                <a:ea typeface="宋体"/>
              </a:rPr>
              <a:t>市科委</a:t>
            </a:r>
          </a:p>
          <a:p>
            <a:pPr marR="0" lvl="0" rtl="0"/>
            <a:r>
              <a:rPr lang="zh-CN" altLang="en-US" b="0" i="0" u="none" strike="noStrike" kern="100" baseline="0" smtClean="0">
                <a:latin typeface="Cambria"/>
                <a:ea typeface="宋体"/>
              </a:rPr>
              <a:t>组织专家核查</a:t>
            </a:r>
          </a:p>
          <a:p>
            <a:pPr marR="0" lvl="0" rtl="0"/>
            <a:r>
              <a:rPr lang="zh-CN" altLang="en-US" b="0" i="0" u="none" strike="noStrike" kern="100" baseline="0" smtClean="0">
                <a:latin typeface="Cambria"/>
                <a:ea typeface="宋体"/>
              </a:rPr>
              <a:t>市级认定小组核准</a:t>
            </a:r>
          </a:p>
          <a:p>
            <a:pPr marR="0" lvl="0" rtl="0"/>
            <a:r>
              <a:rPr lang="zh-CN" altLang="en-US" b="0" i="0" u="none" strike="noStrike" kern="100" baseline="0" smtClean="0">
                <a:latin typeface="Cambria"/>
                <a:ea typeface="宋体"/>
              </a:rPr>
              <a:t>报全国认定小组</a:t>
            </a:r>
          </a:p>
          <a:p>
            <a:pPr marR="0" lvl="0" rtl="0"/>
            <a:r>
              <a:rPr lang="zh-CN" altLang="en-US" b="0" i="0" u="none" strike="noStrike" kern="100" baseline="0" smtClean="0">
                <a:latin typeface="Cambria"/>
                <a:ea typeface="宋体"/>
              </a:rPr>
              <a:t>证书</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E78C1401-98AE-4749-B267-D5500D694B0D}"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12</a:t>
            </a:fld>
            <a:endParaRPr lang="zh-CN" altLang="en-US"/>
          </a:p>
        </p:txBody>
      </p:sp>
    </p:spTree>
    <p:extLst>
      <p:ext uri="{BB962C8B-B14F-4D97-AF65-F5344CB8AC3E}">
        <p14:creationId xmlns:p14="http://schemas.microsoft.com/office/powerpoint/2010/main" val="1834254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二、技术先进型服务企业认定</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技术先进型服务业务认定范围</a:t>
            </a:r>
          </a:p>
          <a:p>
            <a:pPr marR="0" lvl="0" rtl="0"/>
            <a:r>
              <a:rPr lang="zh-CN" altLang="en-US" b="0" i="0" u="none" strike="noStrike" kern="100" baseline="0" smtClean="0">
                <a:latin typeface="Cambria"/>
                <a:ea typeface="宋体"/>
              </a:rPr>
              <a:t>申请条件</a:t>
            </a:r>
          </a:p>
          <a:p>
            <a:pPr marR="0" lvl="0" rtl="0"/>
            <a:r>
              <a:rPr lang="zh-CN" altLang="en-US" b="0" i="0" u="none" strike="noStrike" kern="100" baseline="0" smtClean="0">
                <a:latin typeface="Cambria"/>
                <a:ea typeface="宋体"/>
              </a:rPr>
              <a:t>提交材料</a:t>
            </a:r>
          </a:p>
          <a:p>
            <a:pPr marR="0" lvl="0" rtl="0"/>
            <a:r>
              <a:rPr lang="zh-CN" altLang="en-US" b="0" i="0" u="none" strike="noStrike" kern="100" baseline="0" smtClean="0">
                <a:latin typeface="Cambria"/>
                <a:ea typeface="宋体"/>
              </a:rPr>
              <a:t>申报程序</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7A9B532F-BF5A-4C53-903F-970A601303AA}"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13</a:t>
            </a:fld>
            <a:endParaRPr lang="zh-CN" altLang="en-US"/>
          </a:p>
        </p:txBody>
      </p:sp>
    </p:spTree>
    <p:extLst>
      <p:ext uri="{BB962C8B-B14F-4D97-AF65-F5344CB8AC3E}">
        <p14:creationId xmlns:p14="http://schemas.microsoft.com/office/powerpoint/2010/main" val="991223292"/>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财政部、国家税务总局、商务部、科技部、国家发展改革委</a:t>
            </a:r>
            <a:r>
              <a:rPr lang="en-US" altLang="zh-CN" b="0" i="0" u="none" strike="noStrike" kern="100" baseline="0" smtClean="0">
                <a:latin typeface="Cambria"/>
                <a:ea typeface="宋体"/>
              </a:rPr>
              <a:t>《</a:t>
            </a:r>
            <a:r>
              <a:rPr lang="zh-CN" altLang="en-US" b="0" i="0" u="none" strike="noStrike" kern="100" baseline="0" smtClean="0">
                <a:latin typeface="Cambria"/>
                <a:ea typeface="宋体"/>
              </a:rPr>
              <a:t>关于技术先进型服务企业有关企业所得税政策问题的通知</a:t>
            </a:r>
            <a:r>
              <a:rPr lang="en-US" altLang="zh-CN" b="0" i="0" u="none" strike="noStrike" kern="100" baseline="0" smtClean="0">
                <a:latin typeface="Cambria"/>
                <a:ea typeface="宋体"/>
              </a:rPr>
              <a:t>》</a:t>
            </a:r>
            <a:r>
              <a:rPr lang="zh-CN" altLang="en-US" b="0" i="0" u="none" strike="noStrike" kern="100" baseline="0" smtClean="0">
                <a:latin typeface="Cambria"/>
                <a:ea typeface="宋体"/>
              </a:rPr>
              <a:t>（财税</a:t>
            </a:r>
            <a:r>
              <a:rPr lang="en-US" altLang="zh-CN" b="0" i="0" u="none" strike="noStrike" kern="100" baseline="0" smtClean="0">
                <a:latin typeface="Cambria"/>
                <a:ea typeface="宋体"/>
              </a:rPr>
              <a:t>[2010]65</a:t>
            </a:r>
            <a:r>
              <a:rPr lang="zh-CN" altLang="en-US" b="0" i="0" u="none" strike="noStrike" kern="100" baseline="0" smtClean="0">
                <a:latin typeface="Cambria"/>
                <a:ea typeface="宋体"/>
              </a:rPr>
              <a:t>号）</a:t>
            </a:r>
          </a:p>
          <a:p>
            <a:pPr marR="0" lvl="0" rtl="0"/>
            <a:r>
              <a:rPr lang="zh-CN" altLang="en-US" b="0" i="0" u="none" strike="noStrike" kern="100" baseline="0" smtClean="0">
                <a:latin typeface="Cambria"/>
                <a:ea typeface="宋体"/>
              </a:rPr>
              <a:t>北京市技术先进型服务企业认定管理办法（</a:t>
            </a:r>
            <a:r>
              <a:rPr lang="en-US" altLang="zh-CN" b="0" i="0" u="none" strike="noStrike" kern="100" baseline="0" smtClean="0">
                <a:latin typeface="Cambria"/>
                <a:ea typeface="宋体"/>
              </a:rPr>
              <a:t>2012</a:t>
            </a:r>
            <a:r>
              <a:rPr lang="zh-CN" altLang="en-US" b="0" i="0" u="none" strike="noStrike" kern="100" baseline="0" smtClean="0">
                <a:latin typeface="Cambria"/>
                <a:ea typeface="宋体"/>
              </a:rPr>
              <a:t>年修订）（京科发</a:t>
            </a:r>
            <a:r>
              <a:rPr lang="en-US" altLang="zh-CN" b="0" i="0" u="none" strike="noStrike" kern="100" baseline="0" smtClean="0">
                <a:latin typeface="Cambria"/>
                <a:ea typeface="宋体"/>
              </a:rPr>
              <a:t>〔2012〕166</a:t>
            </a:r>
            <a:r>
              <a:rPr lang="zh-CN" altLang="en-US" b="0" i="0" u="none" strike="noStrike" kern="100" baseline="0" smtClean="0">
                <a:latin typeface="Cambria"/>
                <a:ea typeface="宋体"/>
              </a:rPr>
              <a:t>号）</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85E281D8-700D-42AA-A1CE-95C504D566E6}"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14</a:t>
            </a:fld>
            <a:endParaRPr lang="zh-CN" altLang="en-US"/>
          </a:p>
        </p:txBody>
      </p:sp>
    </p:spTree>
    <p:extLst>
      <p:ext uri="{BB962C8B-B14F-4D97-AF65-F5344CB8AC3E}">
        <p14:creationId xmlns:p14="http://schemas.microsoft.com/office/powerpoint/2010/main" val="2444049705"/>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（一）技术先进型服务企业可享受的优惠政策：</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经认定的技术先进型服务企业，减按</a:t>
            </a:r>
            <a:r>
              <a:rPr lang="en-US" altLang="zh-CN" b="0" i="0" u="none" strike="noStrike" kern="100" baseline="0" smtClean="0">
                <a:latin typeface="Cambria"/>
                <a:ea typeface="宋体"/>
              </a:rPr>
              <a:t>15%</a:t>
            </a:r>
            <a:r>
              <a:rPr lang="zh-CN" altLang="en-US" b="0" i="0" u="none" strike="noStrike" kern="100" baseline="0" smtClean="0">
                <a:latin typeface="Cambria"/>
                <a:ea typeface="宋体"/>
              </a:rPr>
              <a:t>的税率征收企业所得税。</a:t>
            </a:r>
          </a:p>
          <a:p>
            <a:pPr marR="0" lvl="0" rtl="0"/>
            <a:r>
              <a:rPr lang="zh-CN" altLang="en-US" b="0" i="0" u="none" strike="noStrike" kern="100" baseline="0" smtClean="0">
                <a:latin typeface="Cambria"/>
                <a:ea typeface="宋体"/>
              </a:rPr>
              <a:t>经认定的技术先进型服务企业发生的职工教育经费支出，不超过工资薪金总额</a:t>
            </a:r>
            <a:r>
              <a:rPr lang="en-US" altLang="zh-CN" b="0" i="0" u="none" strike="noStrike" kern="100" baseline="0" smtClean="0">
                <a:latin typeface="Cambria"/>
                <a:ea typeface="宋体"/>
              </a:rPr>
              <a:t>8%</a:t>
            </a:r>
            <a:r>
              <a:rPr lang="zh-CN" altLang="en-US" b="0" i="0" u="none" strike="noStrike" kern="100" baseline="0" smtClean="0">
                <a:latin typeface="Cambria"/>
                <a:ea typeface="宋体"/>
              </a:rPr>
              <a:t>的部分，准予在计算应纳税所得额时扣除；超过部分，准予在以后纳税年度结转扣除。</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2D38462-BED9-4EE1-9066-A50EEC170F48}"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15</a:t>
            </a:fld>
            <a:endParaRPr lang="zh-CN" altLang="en-US"/>
          </a:p>
        </p:txBody>
      </p:sp>
    </p:spTree>
    <p:extLst>
      <p:ext uri="{BB962C8B-B14F-4D97-AF65-F5344CB8AC3E}">
        <p14:creationId xmlns:p14="http://schemas.microsoft.com/office/powerpoint/2010/main" val="3844526620"/>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（二）技术先进型服务业务认定范围</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en-US" altLang="zh-CN" b="0" i="0" u="none" strike="noStrike" kern="100" baseline="0" smtClean="0">
                <a:latin typeface="Cambria"/>
                <a:ea typeface="宋体"/>
              </a:rPr>
              <a:t>1</a:t>
            </a:r>
            <a:r>
              <a:rPr lang="zh-CN" altLang="en-US" b="0" i="0" u="none" strike="noStrike" kern="100" baseline="0" smtClean="0">
                <a:latin typeface="Cambria"/>
                <a:ea typeface="宋体"/>
              </a:rPr>
              <a:t>、信息技术外包服务（</a:t>
            </a:r>
            <a:r>
              <a:rPr lang="en-US" altLang="zh-CN" b="0" i="0" u="none" strike="noStrike" kern="100" baseline="0" smtClean="0">
                <a:latin typeface="Cambria"/>
                <a:ea typeface="宋体"/>
              </a:rPr>
              <a:t>ITO</a:t>
            </a:r>
            <a:r>
              <a:rPr lang="zh-CN" altLang="en-US" b="0" i="0" u="none" strike="noStrike" kern="100" baseline="0" smtClean="0">
                <a:latin typeface="Cambria"/>
                <a:ea typeface="宋体"/>
              </a:rPr>
              <a:t>）：包括软件研发及外包、信息技术研发服务外包和信息系统运营维护外包等。</a:t>
            </a:r>
          </a:p>
          <a:p>
            <a:pPr marR="0" lvl="0" rtl="0"/>
            <a:r>
              <a:rPr lang="en-US" altLang="zh-CN" b="0" i="0" u="none" strike="noStrike" kern="100" baseline="0" smtClean="0">
                <a:latin typeface="Cambria"/>
                <a:ea typeface="宋体"/>
              </a:rPr>
              <a:t>2</a:t>
            </a:r>
            <a:r>
              <a:rPr lang="zh-CN" altLang="en-US" b="0" i="0" u="none" strike="noStrike" kern="100" baseline="0" smtClean="0">
                <a:latin typeface="Cambria"/>
                <a:ea typeface="宋体"/>
              </a:rPr>
              <a:t>、技术性业务流程外包服务（</a:t>
            </a:r>
            <a:r>
              <a:rPr lang="en-US" altLang="zh-CN" b="0" i="0" u="none" strike="noStrike" kern="100" baseline="0" smtClean="0">
                <a:latin typeface="Cambria"/>
                <a:ea typeface="宋体"/>
              </a:rPr>
              <a:t>BPO</a:t>
            </a:r>
            <a:r>
              <a:rPr lang="zh-CN" altLang="en-US" b="0" i="0" u="none" strike="noStrike" kern="100" baseline="0" smtClean="0">
                <a:latin typeface="Cambria"/>
                <a:ea typeface="宋体"/>
              </a:rPr>
              <a:t>）：包括企业业务流程设计服务、企业内部管理服务、企业运营服务和企业供应链服务等。</a:t>
            </a:r>
          </a:p>
          <a:p>
            <a:pPr marR="0" lvl="0" rtl="0"/>
            <a:r>
              <a:rPr lang="en-US" altLang="zh-CN" b="0" i="0" u="none" strike="noStrike" kern="100" baseline="0" smtClean="0">
                <a:latin typeface="Cambria"/>
                <a:ea typeface="宋体"/>
              </a:rPr>
              <a:t>3</a:t>
            </a:r>
            <a:r>
              <a:rPr lang="zh-CN" altLang="en-US" b="0" i="0" u="none" strike="noStrike" kern="100" baseline="0" smtClean="0">
                <a:latin typeface="Cambria"/>
                <a:ea typeface="宋体"/>
              </a:rPr>
              <a:t>、技术性知识流程外包服务（</a:t>
            </a:r>
            <a:r>
              <a:rPr lang="en-US" altLang="zh-CN" b="0" i="0" u="none" strike="noStrike" kern="100" baseline="0" smtClean="0">
                <a:latin typeface="Cambria"/>
                <a:ea typeface="宋体"/>
              </a:rPr>
              <a:t>KPO</a:t>
            </a:r>
            <a:r>
              <a:rPr lang="zh-CN" altLang="en-US" b="0" i="0" u="none" strike="noStrike" kern="100" baseline="0" smtClean="0">
                <a:latin typeface="Cambria"/>
                <a:ea typeface="宋体"/>
              </a:rPr>
              <a:t>）。</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C30AD681-AFBD-4512-B5F5-6CB2F49245B2}"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16</a:t>
            </a:fld>
            <a:endParaRPr lang="zh-CN" altLang="en-US"/>
          </a:p>
        </p:txBody>
      </p:sp>
    </p:spTree>
    <p:extLst>
      <p:ext uri="{BB962C8B-B14F-4D97-AF65-F5344CB8AC3E}">
        <p14:creationId xmlns:p14="http://schemas.microsoft.com/office/powerpoint/2010/main" val="1780490255"/>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（三）申请条件：</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85000" lnSpcReduction="10000"/>
          </a:bodyPr>
          <a:lstStyle/>
          <a:p>
            <a:pPr marR="0" lvl="0" rtl="0"/>
            <a:r>
              <a:rPr lang="zh-CN" altLang="en-US" b="0" i="0" u="none" strike="noStrike" kern="100" baseline="0" smtClean="0">
                <a:latin typeface="Cambria"/>
                <a:ea typeface="宋体"/>
              </a:rPr>
              <a:t>企业申请认定技术先进型服务企业必须同时符合以下条件：</a:t>
            </a:r>
          </a:p>
          <a:p>
            <a:pPr marR="0" lvl="1" rtl="0"/>
            <a:r>
              <a:rPr lang="en-US" altLang="zh-CN" b="0" i="0" u="none" strike="noStrike" kern="100" baseline="0" smtClean="0">
                <a:latin typeface="Calibri"/>
                <a:ea typeface="宋体"/>
              </a:rPr>
              <a:t>1.</a:t>
            </a:r>
            <a:r>
              <a:rPr lang="zh-CN" altLang="en-US" b="0" i="0" u="none" strike="noStrike" kern="100" baseline="0" smtClean="0">
                <a:latin typeface="Calibri"/>
                <a:ea typeface="宋体"/>
              </a:rPr>
              <a:t>从事</a:t>
            </a:r>
            <a:r>
              <a:rPr lang="en-US" altLang="zh-CN" b="0" i="0" u="none" strike="noStrike" kern="100" baseline="0" smtClean="0">
                <a:latin typeface="Calibri"/>
                <a:ea typeface="宋体"/>
              </a:rPr>
              <a:t>《</a:t>
            </a:r>
            <a:r>
              <a:rPr lang="zh-CN" altLang="en-US" b="0" i="0" u="none" strike="noStrike" kern="100" baseline="0" smtClean="0">
                <a:latin typeface="Calibri"/>
                <a:ea typeface="宋体"/>
              </a:rPr>
              <a:t>技术先进型服务业务认定范围（试行）</a:t>
            </a:r>
            <a:r>
              <a:rPr lang="en-US" altLang="zh-CN" b="0" i="0" u="none" strike="noStrike" kern="100" baseline="0" smtClean="0">
                <a:latin typeface="Calibri"/>
                <a:ea typeface="宋体"/>
              </a:rPr>
              <a:t>》</a:t>
            </a:r>
            <a:r>
              <a:rPr lang="zh-CN" altLang="en-US" b="0" i="0" u="none" strike="noStrike" kern="100" baseline="0" smtClean="0">
                <a:latin typeface="Calibri"/>
                <a:ea typeface="宋体"/>
              </a:rPr>
              <a:t>中的一种或多种技术先进型服务业务的企业，应采用先进技术或具备较强的研发能力。</a:t>
            </a:r>
          </a:p>
          <a:p>
            <a:pPr marR="0" lvl="1" rtl="0"/>
            <a:r>
              <a:rPr lang="en-US" altLang="zh-CN" b="0" i="0" u="none" strike="noStrike" kern="100" baseline="0" smtClean="0">
                <a:latin typeface="Calibri"/>
                <a:ea typeface="宋体"/>
              </a:rPr>
              <a:t>2.</a:t>
            </a:r>
            <a:r>
              <a:rPr lang="zh-CN" altLang="en-US" b="0" i="0" u="none" strike="noStrike" kern="100" baseline="0" smtClean="0">
                <a:latin typeface="Calibri"/>
                <a:ea typeface="宋体"/>
              </a:rPr>
              <a:t>企业的注册地及生产经营地在北京市行政区域内。</a:t>
            </a:r>
          </a:p>
          <a:p>
            <a:pPr marR="0" lvl="1" rtl="0"/>
            <a:r>
              <a:rPr lang="en-US" altLang="zh-CN" b="0" i="0" u="none" strike="noStrike" kern="100" baseline="0" smtClean="0">
                <a:latin typeface="Calibri"/>
                <a:ea typeface="宋体"/>
              </a:rPr>
              <a:t>3.</a:t>
            </a:r>
            <a:r>
              <a:rPr lang="zh-CN" altLang="en-US" b="0" i="0" u="none" strike="noStrike" kern="100" baseline="0" smtClean="0">
                <a:latin typeface="Calibri"/>
                <a:ea typeface="宋体"/>
              </a:rPr>
              <a:t>企业具有法人资格，近两年在进出口业务管理、财务管理、税收管理、外汇管理、海关管理等方面无违法行为</a:t>
            </a:r>
          </a:p>
          <a:p>
            <a:pPr marR="0" lvl="1" rtl="0"/>
            <a:r>
              <a:rPr lang="en-US" altLang="zh-CN" b="0" i="0" u="none" strike="noStrike" kern="100" baseline="0" smtClean="0">
                <a:latin typeface="Calibri"/>
                <a:ea typeface="宋体"/>
              </a:rPr>
              <a:t>4.</a:t>
            </a:r>
            <a:r>
              <a:rPr lang="zh-CN" altLang="en-US" b="0" i="0" u="none" strike="noStrike" kern="100" baseline="0" smtClean="0">
                <a:latin typeface="Calibri"/>
                <a:ea typeface="宋体"/>
              </a:rPr>
              <a:t>具有大专以上学历的员工占企业职工总数的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以上。</a:t>
            </a:r>
          </a:p>
          <a:p>
            <a:pPr marR="0" lvl="1" rtl="0"/>
            <a:r>
              <a:rPr lang="en-US" altLang="zh-CN" b="0" i="0" u="none" strike="noStrike" kern="100" baseline="0" smtClean="0">
                <a:latin typeface="Calibri"/>
                <a:ea typeface="宋体"/>
              </a:rPr>
              <a:t>5.</a:t>
            </a:r>
            <a:r>
              <a:rPr lang="zh-CN" altLang="en-US" b="0" i="0" u="none" strike="noStrike" kern="100" baseline="0" smtClean="0">
                <a:latin typeface="Calibri"/>
                <a:ea typeface="宋体"/>
              </a:rPr>
              <a:t>从事</a:t>
            </a:r>
            <a:r>
              <a:rPr lang="en-US" altLang="zh-CN" b="0" i="0" u="none" strike="noStrike" kern="100" baseline="0" smtClean="0">
                <a:latin typeface="Calibri"/>
                <a:ea typeface="宋体"/>
              </a:rPr>
              <a:t>《</a:t>
            </a:r>
            <a:r>
              <a:rPr lang="zh-CN" altLang="en-US" b="0" i="0" u="none" strike="noStrike" kern="100" baseline="0" smtClean="0">
                <a:latin typeface="Calibri"/>
                <a:ea typeface="宋体"/>
              </a:rPr>
              <a:t>技术先进型服务业务认定范围（试行）</a:t>
            </a:r>
            <a:r>
              <a:rPr lang="en-US" altLang="zh-CN" b="0" i="0" u="none" strike="noStrike" kern="100" baseline="0" smtClean="0">
                <a:latin typeface="Calibri"/>
                <a:ea typeface="宋体"/>
              </a:rPr>
              <a:t>》</a:t>
            </a:r>
            <a:r>
              <a:rPr lang="zh-CN" altLang="en-US" b="0" i="0" u="none" strike="noStrike" kern="100" baseline="0" smtClean="0">
                <a:latin typeface="Calibri"/>
                <a:ea typeface="宋体"/>
              </a:rPr>
              <a:t>中的技术先进型服务业务取得的收入占企业当年总收入的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以上。</a:t>
            </a:r>
          </a:p>
          <a:p>
            <a:pPr marR="0" lvl="1" rtl="0"/>
            <a:r>
              <a:rPr lang="en-US" altLang="zh-CN" b="0" i="0" u="none" strike="noStrike" kern="100" baseline="0" smtClean="0">
                <a:latin typeface="Calibri"/>
                <a:ea typeface="宋体"/>
              </a:rPr>
              <a:t>6.</a:t>
            </a:r>
            <a:r>
              <a:rPr lang="zh-CN" altLang="en-US" b="0" i="0" u="none" strike="noStrike" kern="100" baseline="0" smtClean="0">
                <a:latin typeface="Calibri"/>
                <a:ea typeface="宋体"/>
              </a:rPr>
              <a:t>从事离岸服务外包业务取得的收入不低于企业当年总收入的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5D497496-8141-41D5-BEB9-CC4CF84AED21}"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17</a:t>
            </a:fld>
            <a:endParaRPr lang="zh-CN" altLang="en-US"/>
          </a:p>
        </p:txBody>
      </p:sp>
    </p:spTree>
    <p:extLst>
      <p:ext uri="{BB962C8B-B14F-4D97-AF65-F5344CB8AC3E}">
        <p14:creationId xmlns:p14="http://schemas.microsoft.com/office/powerpoint/2010/main" val="359906734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提交材料</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a:bodyPr>
          <a:lstStyle/>
          <a:p>
            <a:pPr marR="0" lvl="0" rtl="0"/>
            <a:r>
              <a:rPr lang="zh-CN" altLang="en-US" b="0" i="0" u="none" strike="noStrike" kern="100" baseline="0" smtClean="0">
                <a:latin typeface="Cambria"/>
                <a:ea typeface="宋体"/>
              </a:rPr>
              <a:t>除常规中要求的企业资质、知识产权、经营状况、人员构成、财务报表等材料外，要求：</a:t>
            </a:r>
          </a:p>
          <a:p>
            <a:pPr marR="0" lvl="1" rtl="0"/>
            <a:r>
              <a:rPr lang="zh-CN" altLang="en-US" b="0" i="0" u="none" strike="noStrike" kern="100" baseline="0" smtClean="0">
                <a:latin typeface="Calibri"/>
                <a:ea typeface="宋体"/>
              </a:rPr>
              <a:t>由北京技术市场管理办公室出具的企业上一会计年度技术先进型服务业务收入证明。</a:t>
            </a:r>
          </a:p>
          <a:p>
            <a:pPr marR="0" lvl="1" rtl="0"/>
            <a:r>
              <a:rPr lang="zh-CN" altLang="en-US" b="0" i="0" u="none" strike="noStrike" kern="100" baseline="0" smtClean="0">
                <a:latin typeface="Calibri"/>
                <a:ea typeface="宋体"/>
              </a:rPr>
              <a:t>由市商务委出具的企业上一会计年度国际（离岸）外包服务业务合同执行额登记证明。</a:t>
            </a:r>
          </a:p>
          <a:p>
            <a:pPr marR="0" lvl="1" rtl="0"/>
            <a:r>
              <a:rPr lang="zh-CN" altLang="en-US" b="0" i="0" u="none" strike="noStrike" kern="100" baseline="0" smtClean="0">
                <a:latin typeface="Calibri"/>
                <a:ea typeface="宋体"/>
              </a:rPr>
              <a:t>企业获开发能力和成熟度模型、开发能力和成熟度模型集成、</a:t>
            </a:r>
            <a:r>
              <a:rPr lang="en-US" altLang="zh-CN" b="0" i="0" u="none" strike="noStrike" kern="100" baseline="0" smtClean="0">
                <a:latin typeface="Calibri"/>
                <a:ea typeface="宋体"/>
              </a:rPr>
              <a:t>IT</a:t>
            </a:r>
            <a:r>
              <a:rPr lang="zh-CN" altLang="en-US" b="0" i="0" u="none" strike="noStrike" kern="100" baseline="0" smtClean="0">
                <a:latin typeface="Calibri"/>
                <a:ea typeface="宋体"/>
              </a:rPr>
              <a:t>服务管理、信息安全管理、服务提供商环境安全、</a:t>
            </a:r>
            <a:r>
              <a:rPr lang="en-US" altLang="zh-CN" b="0" i="0" u="none" strike="noStrike" kern="100" baseline="0" smtClean="0">
                <a:latin typeface="Calibri"/>
                <a:ea typeface="宋体"/>
              </a:rPr>
              <a:t>ISO</a:t>
            </a:r>
            <a:r>
              <a:rPr lang="zh-CN" altLang="en-US" b="0" i="0" u="none" strike="noStrike" kern="100" baseline="0" smtClean="0">
                <a:latin typeface="Calibri"/>
                <a:ea typeface="宋体"/>
              </a:rPr>
              <a:t>质量体系认证、人力资源能力认证等国际资质认证的证书（复印件）。</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8EAD72DC-CCC3-4E3E-990E-4E3C7711C74C}"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18</a:t>
            </a:fld>
            <a:endParaRPr lang="zh-CN" altLang="en-US"/>
          </a:p>
        </p:txBody>
      </p:sp>
    </p:spTree>
    <p:extLst>
      <p:ext uri="{BB962C8B-B14F-4D97-AF65-F5344CB8AC3E}">
        <p14:creationId xmlns:p14="http://schemas.microsoft.com/office/powerpoint/2010/main" val="3397680915"/>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（四）申报程序：</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1" rtl="0"/>
            <a:r>
              <a:rPr lang="zh-CN" altLang="en-US" b="0" i="0" u="none" strike="noStrike" kern="100" baseline="0" smtClean="0">
                <a:latin typeface="Calibri"/>
                <a:ea typeface="宋体"/>
              </a:rPr>
              <a:t>受理</a:t>
            </a:r>
          </a:p>
          <a:p>
            <a:pPr marR="0" lvl="1" rtl="0"/>
            <a:r>
              <a:rPr lang="zh-CN" altLang="en-US" b="0" i="0" u="none" strike="noStrike" kern="100" baseline="0" smtClean="0">
                <a:latin typeface="Calibri"/>
                <a:ea typeface="宋体"/>
              </a:rPr>
              <a:t>组织评审</a:t>
            </a:r>
          </a:p>
          <a:p>
            <a:pPr marR="0" lvl="1" rtl="0"/>
            <a:r>
              <a:rPr lang="zh-CN" altLang="en-US" b="0" i="0" u="none" strike="noStrike" kern="100" baseline="0" smtClean="0">
                <a:latin typeface="Calibri"/>
                <a:ea typeface="宋体"/>
              </a:rPr>
              <a:t>认定小组核准</a:t>
            </a:r>
          </a:p>
          <a:p>
            <a:pPr marR="0" lvl="1" rtl="0"/>
            <a:r>
              <a:rPr lang="zh-CN" altLang="en-US" b="0" i="0" u="none" strike="noStrike" kern="100" baseline="0" smtClean="0">
                <a:latin typeface="Calibri"/>
                <a:ea typeface="宋体"/>
              </a:rPr>
              <a:t>备案</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2D8EA268-88AE-4BA7-AF0B-E4AFB6A909AD}"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19</a:t>
            </a:fld>
            <a:endParaRPr lang="zh-CN" altLang="en-US"/>
          </a:p>
        </p:txBody>
      </p:sp>
    </p:spTree>
    <p:extLst>
      <p:ext uri="{BB962C8B-B14F-4D97-AF65-F5344CB8AC3E}">
        <p14:creationId xmlns:p14="http://schemas.microsoft.com/office/powerpoint/2010/main" val="3210281238"/>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聚焦产业培育，提升服务能力</a:t>
            </a:r>
            <a:endParaRPr lang="zh-CN" altLang="en-US" b="0" i="0" u="none" strike="noStrike" kern="2200" baseline="0" smtClean="0">
              <a:latin typeface="Times New Roman"/>
              <a:ea typeface="黑体"/>
            </a:endParaRPr>
          </a:p>
        </p:txBody>
      </p:sp>
      <p:sp>
        <p:nvSpPr>
          <p:cNvPr id="7" name="日期占位符 6"/>
          <p:cNvSpPr>
            <a:spLocks noGrp="1"/>
          </p:cNvSpPr>
          <p:nvPr>
            <p:ph type="dt" sz="half" idx="10"/>
          </p:nvPr>
        </p:nvSpPr>
        <p:spPr/>
        <p:txBody>
          <a:bodyPr/>
          <a:lstStyle/>
          <a:p>
            <a:fld id="{F8388552-9377-43AF-B256-DE4CCA4EDD6C}" type="datetime2">
              <a:rPr lang="zh-CN" altLang="en-US" smtClean="0"/>
              <a:t>2017年1月9日</a:t>
            </a:fld>
            <a:endParaRPr lang="zh-CN" altLang="en-US"/>
          </a:p>
        </p:txBody>
      </p:sp>
      <p:sp>
        <p:nvSpPr>
          <p:cNvPr id="8" name="灯片编号占位符 7"/>
          <p:cNvSpPr>
            <a:spLocks noGrp="1"/>
          </p:cNvSpPr>
          <p:nvPr>
            <p:ph type="sldNum" sz="quarter" idx="12"/>
          </p:nvPr>
        </p:nvSpPr>
        <p:spPr/>
        <p:txBody>
          <a:bodyPr/>
          <a:lstStyle/>
          <a:p>
            <a:fld id="{DCD1D162-2224-4022-A27A-1C4571D2DC32}" type="slidenum">
              <a:rPr lang="zh-CN" altLang="en-US" smtClean="0"/>
              <a:t>2</a:t>
            </a:fld>
            <a:endParaRPr lang="zh-CN" altLang="en-US"/>
          </a:p>
        </p:txBody>
      </p:sp>
      <p:graphicFrame>
        <p:nvGraphicFramePr>
          <p:cNvPr id="5" name="内容占位符 4"/>
          <p:cNvGraphicFramePr>
            <a:graphicFrameLocks noGrp="1"/>
          </p:cNvGraphicFramePr>
          <p:nvPr>
            <p:ph sz="quarter" idx="13"/>
            <p:extLst>
              <p:ext uri="{D42A27DB-BD31-4B8C-83A1-F6EECF244321}">
                <p14:modId xmlns:p14="http://schemas.microsoft.com/office/powerpoint/2010/main" val="2960913490"/>
              </p:ext>
            </p:extLst>
          </p:nvPr>
        </p:nvGraphicFramePr>
        <p:xfrm>
          <a:off x="1042988" y="2312988"/>
          <a:ext cx="3419475" cy="34940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内容占位符 5"/>
          <p:cNvGraphicFramePr>
            <a:graphicFrameLocks noGrp="1"/>
          </p:cNvGraphicFramePr>
          <p:nvPr>
            <p:ph sz="quarter" idx="14"/>
            <p:extLst>
              <p:ext uri="{D42A27DB-BD31-4B8C-83A1-F6EECF244321}">
                <p14:modId xmlns:p14="http://schemas.microsoft.com/office/powerpoint/2010/main" val="3755874708"/>
              </p:ext>
            </p:extLst>
          </p:nvPr>
        </p:nvGraphicFramePr>
        <p:xfrm>
          <a:off x="4645025" y="2312988"/>
          <a:ext cx="3419475" cy="34940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180421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三、研发经费加计扣除</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研发经费：八项归集内容</a:t>
            </a:r>
          </a:p>
          <a:p>
            <a:pPr marR="0" lvl="0" rtl="0"/>
            <a:r>
              <a:rPr lang="zh-CN" altLang="en-US" b="0" i="0" u="none" strike="noStrike" kern="100" baseline="0" smtClean="0">
                <a:latin typeface="Cambria"/>
                <a:ea typeface="宋体"/>
              </a:rPr>
              <a:t>执行流程</a:t>
            </a:r>
          </a:p>
          <a:p>
            <a:pPr marR="0" lvl="0" rtl="0"/>
            <a:r>
              <a:rPr lang="zh-CN" altLang="en-US" b="0" i="0" u="none" strike="noStrike" kern="100" baseline="0" smtClean="0">
                <a:latin typeface="Cambria"/>
                <a:ea typeface="宋体"/>
              </a:rPr>
              <a:t>常见问题</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4EDF2F0F-ABA4-4712-9C47-43246D36C1E5}"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20</a:t>
            </a:fld>
            <a:endParaRPr lang="zh-CN" altLang="en-US"/>
          </a:p>
        </p:txBody>
      </p:sp>
    </p:spTree>
    <p:extLst>
      <p:ext uri="{BB962C8B-B14F-4D97-AF65-F5344CB8AC3E}">
        <p14:creationId xmlns:p14="http://schemas.microsoft.com/office/powerpoint/2010/main" val="2115459512"/>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77500" lnSpcReduction="20000"/>
          </a:bodyPr>
          <a:lstStyle/>
          <a:p>
            <a:pPr marR="0" lvl="0" rtl="0"/>
            <a:r>
              <a:rPr lang="zh-CN" altLang="en-US" b="0" i="0" u="none" strike="noStrike" kern="100" baseline="0" smtClean="0">
                <a:latin typeface="Cambria"/>
                <a:ea typeface="宋体"/>
              </a:rPr>
              <a:t>根据</a:t>
            </a:r>
            <a:r>
              <a:rPr lang="en-US" altLang="zh-CN" b="0" i="0" u="none" strike="noStrike" kern="100" baseline="0" smtClean="0">
                <a:latin typeface="Cambria"/>
                <a:ea typeface="宋体"/>
              </a:rPr>
              <a:t>《</a:t>
            </a:r>
            <a:r>
              <a:rPr lang="zh-CN" altLang="en-US" b="0" i="0" u="none" strike="noStrike" kern="100" baseline="0" smtClean="0">
                <a:latin typeface="Cambria"/>
                <a:ea typeface="宋体"/>
              </a:rPr>
              <a:t>中华人民共和国企业所得税法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[2007]63</a:t>
            </a:r>
            <a:r>
              <a:rPr lang="zh-CN" altLang="en-US" b="0" i="0" u="none" strike="noStrike" kern="100" baseline="0" smtClean="0">
                <a:latin typeface="Cambria"/>
                <a:ea typeface="宋体"/>
              </a:rPr>
              <a:t>号令）第三十条规定，企业开发新技术、新产品、新工艺发生的研究开发费用，可以在计算应纳税所得额时加计扣除。</a:t>
            </a:r>
          </a:p>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国家税务总局关于印发</a:t>
            </a:r>
            <a:r>
              <a:rPr lang="en-US" altLang="zh-CN" b="0" i="0" u="none" strike="noStrike" kern="100" baseline="0" smtClean="0">
                <a:latin typeface="Cambria"/>
                <a:ea typeface="宋体"/>
              </a:rPr>
              <a:t>&lt;</a:t>
            </a:r>
            <a:r>
              <a:rPr lang="zh-CN" altLang="en-US" b="0" i="0" u="none" strike="noStrike" kern="100" baseline="0" smtClean="0">
                <a:latin typeface="Cambria"/>
                <a:ea typeface="宋体"/>
              </a:rPr>
              <a:t>企业研究开发费用税前扣除管理办法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试行</a:t>
            </a:r>
            <a:r>
              <a:rPr lang="en-US" altLang="zh-CN" b="0" i="0" u="none" strike="noStrike" kern="100" baseline="0" smtClean="0">
                <a:latin typeface="Cambria"/>
                <a:ea typeface="宋体"/>
              </a:rPr>
              <a:t>)&gt;</a:t>
            </a:r>
            <a:r>
              <a:rPr lang="zh-CN" altLang="en-US" b="0" i="0" u="none" strike="noStrike" kern="100" baseline="0" smtClean="0">
                <a:latin typeface="Cambria"/>
                <a:ea typeface="宋体"/>
              </a:rPr>
              <a:t>的通知</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（国税发</a:t>
            </a:r>
            <a:r>
              <a:rPr lang="en-US" altLang="zh-CN" b="0" i="0" u="none" strike="noStrike" kern="100" baseline="0" smtClean="0">
                <a:latin typeface="Cambria"/>
                <a:ea typeface="宋体"/>
              </a:rPr>
              <a:t>〔2008〕116</a:t>
            </a:r>
            <a:r>
              <a:rPr lang="zh-CN" altLang="en-US" b="0" i="0" u="none" strike="noStrike" kern="100" baseline="0" smtClean="0">
                <a:latin typeface="Cambria"/>
                <a:ea typeface="宋体"/>
              </a:rPr>
              <a:t>号）</a:t>
            </a:r>
          </a:p>
          <a:p>
            <a:pPr marR="0" lvl="0" rtl="0"/>
            <a:r>
              <a:rPr lang="zh-CN" altLang="en-US" b="0" i="0" u="none" strike="noStrike" kern="100" baseline="0" smtClean="0">
                <a:latin typeface="Cambria"/>
                <a:ea typeface="宋体"/>
              </a:rPr>
              <a:t>根据</a:t>
            </a:r>
            <a:r>
              <a:rPr lang="en-US" altLang="zh-CN" b="0" i="0" u="none" strike="noStrike" kern="100" baseline="0" smtClean="0">
                <a:latin typeface="Cambria"/>
                <a:ea typeface="宋体"/>
              </a:rPr>
              <a:t>《</a:t>
            </a:r>
            <a:r>
              <a:rPr lang="zh-CN" altLang="en-US" b="0" i="0" u="none" strike="noStrike" kern="100" baseline="0" smtClean="0">
                <a:latin typeface="Cambria"/>
                <a:ea typeface="宋体"/>
              </a:rPr>
              <a:t>实施条例</a:t>
            </a:r>
            <a:r>
              <a:rPr lang="en-US" altLang="zh-CN" b="0" i="0" u="none" strike="noStrike" kern="100" baseline="0" smtClean="0">
                <a:latin typeface="Cambria"/>
                <a:ea typeface="宋体"/>
              </a:rPr>
              <a:t>》</a:t>
            </a:r>
            <a:r>
              <a:rPr lang="zh-CN" altLang="en-US" b="0" i="0" u="none" strike="noStrike" kern="100" baseline="0" smtClean="0">
                <a:latin typeface="Cambria"/>
                <a:ea typeface="宋体"/>
              </a:rPr>
              <a:t>第九十五条规定，企业所得税法第三十条第（一）项所称研究开发费用的加计扣除，是指企业为开发新技术、新产品、新工艺发生的研究开发费用，未形成无形资产计入当期损益的，在按照规定据实扣除的基础上，按照研究开发费用的</a:t>
            </a:r>
            <a:r>
              <a:rPr lang="en-US" altLang="zh-CN" b="0" i="0" u="none" strike="noStrike" kern="100" baseline="0" smtClean="0">
                <a:latin typeface="Cambria"/>
                <a:ea typeface="宋体"/>
              </a:rPr>
              <a:t>50%</a:t>
            </a:r>
            <a:r>
              <a:rPr lang="zh-CN" altLang="en-US" b="0" i="0" u="none" strike="noStrike" kern="100" baseline="0" smtClean="0">
                <a:latin typeface="Cambria"/>
                <a:ea typeface="宋体"/>
              </a:rPr>
              <a:t>加计扣除；形成无形资产的，按照无形资产成本的</a:t>
            </a:r>
            <a:r>
              <a:rPr lang="en-US" altLang="zh-CN" b="0" i="0" u="none" strike="noStrike" kern="100" baseline="0" smtClean="0">
                <a:latin typeface="Cambria"/>
                <a:ea typeface="宋体"/>
              </a:rPr>
              <a:t>150%</a:t>
            </a:r>
            <a:r>
              <a:rPr lang="zh-CN" altLang="en-US" b="0" i="0" u="none" strike="noStrike" kern="100" baseline="0" smtClean="0">
                <a:latin typeface="Cambria"/>
                <a:ea typeface="宋体"/>
              </a:rPr>
              <a:t>摊销。</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DAB80C21-F752-4E40-A6A6-8B7834C0404A}"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21</a:t>
            </a:fld>
            <a:endParaRPr lang="zh-CN" altLang="en-US"/>
          </a:p>
        </p:txBody>
      </p:sp>
    </p:spTree>
    <p:extLst>
      <p:ext uri="{BB962C8B-B14F-4D97-AF65-F5344CB8AC3E}">
        <p14:creationId xmlns:p14="http://schemas.microsoft.com/office/powerpoint/2010/main" val="3944279350"/>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研发经费</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85000" lnSpcReduction="20000"/>
          </a:bodyPr>
          <a:lstStyle/>
          <a:p>
            <a:pPr marR="0" lvl="0" rtl="0"/>
            <a:r>
              <a:rPr lang="zh-CN" altLang="en-US" b="0" i="0" u="none" strike="noStrike" kern="100" baseline="0" smtClean="0">
                <a:latin typeface="Cambria"/>
                <a:ea typeface="宋体"/>
              </a:rPr>
              <a:t>八项归集内容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1</a:t>
            </a:r>
            <a:r>
              <a:rPr lang="zh-CN" altLang="en-US" b="0" i="0" u="none" strike="noStrike" kern="100" baseline="0" smtClean="0">
                <a:latin typeface="Calibri"/>
                <a:ea typeface="宋体"/>
              </a:rPr>
              <a:t>、新产品设计费、新工艺规程制定费以及与研发活动直接相关的技术图书资料费、资料翻译费。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a:t>
            </a:r>
            <a:r>
              <a:rPr lang="zh-CN" altLang="en-US" b="0" i="0" u="none" strike="noStrike" kern="100" baseline="0" smtClean="0">
                <a:latin typeface="Calibri"/>
                <a:ea typeface="宋体"/>
              </a:rPr>
              <a:t>、从事研发活动直接消耗的材料、燃料和动力费用。</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3</a:t>
            </a:r>
            <a:r>
              <a:rPr lang="zh-CN" altLang="en-US" b="0" i="0" u="none" strike="noStrike" kern="100" baseline="0" smtClean="0">
                <a:latin typeface="Calibri"/>
                <a:ea typeface="宋体"/>
              </a:rPr>
              <a:t>、在职直接从事研发活动人员的工资、薪金、奖金、津贴、补贴。</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4</a:t>
            </a:r>
            <a:r>
              <a:rPr lang="zh-CN" altLang="en-US" b="0" i="0" u="none" strike="noStrike" kern="100" baseline="0" smtClean="0">
                <a:latin typeface="Calibri"/>
                <a:ea typeface="宋体"/>
              </a:rPr>
              <a:t>、专门用于研发活动的仪器、设备的折旧费或租赁费。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5</a:t>
            </a:r>
            <a:r>
              <a:rPr lang="zh-CN" altLang="en-US" b="0" i="0" u="none" strike="noStrike" kern="100" baseline="0" smtClean="0">
                <a:latin typeface="Calibri"/>
                <a:ea typeface="宋体"/>
              </a:rPr>
              <a:t>、专门用于研发活动的软件、专利权、非专利技术等无形资产的摊销费用。</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6</a:t>
            </a:r>
            <a:r>
              <a:rPr lang="zh-CN" altLang="en-US" b="0" i="0" u="none" strike="noStrike" kern="100" baseline="0" smtClean="0">
                <a:latin typeface="Calibri"/>
                <a:ea typeface="宋体"/>
              </a:rPr>
              <a:t>、专门用于中间试验和产品试制的模具、工艺装备开发及制造费。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7</a:t>
            </a:r>
            <a:r>
              <a:rPr lang="zh-CN" altLang="en-US" b="0" i="0" u="none" strike="noStrike" kern="100" baseline="0" smtClean="0">
                <a:latin typeface="Calibri"/>
                <a:ea typeface="宋体"/>
              </a:rPr>
              <a:t>、勘探开发技术的现场试验费。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8</a:t>
            </a:r>
            <a:r>
              <a:rPr lang="zh-CN" altLang="en-US" b="0" i="0" u="none" strike="noStrike" kern="100" baseline="0" smtClean="0">
                <a:latin typeface="Calibri"/>
                <a:ea typeface="宋体"/>
              </a:rPr>
              <a:t>、研发成果的论证、评审、验收费用。</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7CDBF2F5-7CC1-4F93-BAB6-C664CF5461BC}"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22</a:t>
            </a:fld>
            <a:endParaRPr lang="zh-CN" altLang="en-US"/>
          </a:p>
        </p:txBody>
      </p:sp>
    </p:spTree>
    <p:extLst>
      <p:ext uri="{BB962C8B-B14F-4D97-AF65-F5344CB8AC3E}">
        <p14:creationId xmlns:p14="http://schemas.microsoft.com/office/powerpoint/2010/main" val="4007633004"/>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执行流程</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年度企业研究开发项目鉴定采取集中办理的方式。</a:t>
            </a:r>
          </a:p>
          <a:p>
            <a:pPr marR="0" lvl="1" rtl="0"/>
            <a:r>
              <a:rPr lang="zh-CN" altLang="en-US" b="0" i="0" u="none" strike="noStrike" kern="100" baseline="0" smtClean="0">
                <a:latin typeface="Calibri"/>
                <a:ea typeface="宋体"/>
              </a:rPr>
              <a:t>受理期限内将材料交至北京科技协作咨询服务中心。</a:t>
            </a:r>
          </a:p>
          <a:p>
            <a:pPr marR="0" lvl="1" rtl="0"/>
            <a:r>
              <a:rPr lang="zh-CN" altLang="en-US" b="0" i="0" u="none" strike="noStrike" kern="100" baseline="0" smtClean="0">
                <a:latin typeface="Calibri"/>
                <a:ea typeface="宋体"/>
              </a:rPr>
              <a:t>市科委组织专家评审，依据评审结果，公示后，出具</a:t>
            </a:r>
            <a:r>
              <a:rPr lang="en-US" altLang="zh-CN" b="0" i="0" u="none" strike="noStrike" kern="100" baseline="0" smtClean="0">
                <a:latin typeface="Calibri"/>
                <a:ea typeface="宋体"/>
              </a:rPr>
              <a:t>《</a:t>
            </a:r>
            <a:r>
              <a:rPr lang="zh-CN" altLang="en-US" b="0" i="0" u="none" strike="noStrike" kern="100" baseline="0" smtClean="0">
                <a:latin typeface="Calibri"/>
                <a:ea typeface="宋体"/>
              </a:rPr>
              <a:t>企业研究开发项目鉴定意见书</a:t>
            </a:r>
            <a:r>
              <a:rPr lang="en-US" altLang="zh-CN" b="0" i="0" u="none" strike="noStrike" kern="100" baseline="0" smtClean="0">
                <a:latin typeface="Calibri"/>
                <a:ea typeface="宋体"/>
              </a:rPr>
              <a:t>》</a:t>
            </a:r>
            <a:r>
              <a:rPr lang="zh-CN" altLang="en-US" b="0" i="0" u="none" strike="noStrike" kern="100" baseline="0" smtClean="0">
                <a:latin typeface="Calibri"/>
                <a:ea typeface="宋体"/>
              </a:rPr>
              <a:t>。</a:t>
            </a:r>
          </a:p>
          <a:p>
            <a:pPr marR="0" lvl="1" rtl="0"/>
            <a:r>
              <a:rPr lang="zh-CN" altLang="en-US" b="0" i="0" u="none" strike="noStrike" kern="100" baseline="0" smtClean="0">
                <a:latin typeface="Calibri"/>
                <a:ea typeface="宋体"/>
              </a:rPr>
              <a:t>企业可持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企业研究开发项目鉴定意见书</a:t>
            </a:r>
            <a:r>
              <a:rPr lang="en-US" altLang="zh-CN" b="0" i="0" u="none" strike="noStrike" kern="100" baseline="0" smtClean="0">
                <a:latin typeface="Calibri"/>
                <a:ea typeface="宋体"/>
              </a:rPr>
              <a:t>》</a:t>
            </a:r>
            <a:r>
              <a:rPr lang="zh-CN" altLang="en-US" b="0" i="0" u="none" strike="noStrike" kern="100" baseline="0" smtClean="0">
                <a:latin typeface="Calibri"/>
                <a:ea typeface="宋体"/>
              </a:rPr>
              <a:t>等相关材料到主管税务机关申请办理享受研究开发费用加计扣除的相关手续。</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A3B837BD-42C5-43B7-90F1-94360364EF83}"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23</a:t>
            </a:fld>
            <a:endParaRPr lang="zh-CN" altLang="en-US"/>
          </a:p>
        </p:txBody>
      </p:sp>
    </p:spTree>
    <p:extLst>
      <p:ext uri="{BB962C8B-B14F-4D97-AF65-F5344CB8AC3E}">
        <p14:creationId xmlns:p14="http://schemas.microsoft.com/office/powerpoint/2010/main" val="233587831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常见问题</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77500" lnSpcReduction="20000"/>
          </a:bodyPr>
          <a:lstStyle/>
          <a:p>
            <a:pPr marR="0" lvl="0" rtl="0"/>
            <a:r>
              <a:rPr lang="zh-CN" altLang="en-US" b="0" i="0" u="none" strike="noStrike" kern="100" baseline="0" smtClean="0">
                <a:latin typeface="Cambria"/>
                <a:ea typeface="宋体"/>
              </a:rPr>
              <a:t> 创造性运用科学技术新知识，或实质性改进技术、工艺、产品（服务），是指企业通过研究开发活动在技术、工艺、产品（服务）方面的创新取得了有价值的成果，对北京市相关行业的技术、工艺领先具有推动作用，不包括企业产品（服务）的常规性升级或对公开的科研成果直接应用等活动（如直接采用公开的新工艺、材料、装置、产品、服务或知识等）。</a:t>
            </a:r>
          </a:p>
          <a:p>
            <a:pPr marR="0" lvl="0" rtl="0"/>
            <a:r>
              <a:rPr lang="zh-CN" altLang="en-US" b="0" i="0" u="none" strike="noStrike" kern="100" baseline="0" smtClean="0">
                <a:latin typeface="Cambria"/>
                <a:ea typeface="宋体"/>
              </a:rPr>
              <a:t>企业从事</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国家重点支持的高新技术领域</a:t>
            </a:r>
            <a:r>
              <a:rPr lang="en-US" altLang="zh-CN" b="0" i="0" u="none" strike="noStrike" kern="100" baseline="0" smtClean="0">
                <a:latin typeface="Cambria"/>
                <a:ea typeface="宋体"/>
              </a:rPr>
              <a:t>》</a:t>
            </a:r>
            <a:r>
              <a:rPr lang="zh-CN" altLang="en-US" b="0" i="0" u="none" strike="noStrike" kern="100" baseline="0" smtClean="0">
                <a:latin typeface="Cambria"/>
                <a:ea typeface="宋体"/>
              </a:rPr>
              <a:t>和国家发展改革委员会等部门公布的</a:t>
            </a:r>
            <a:r>
              <a:rPr lang="en-US" altLang="zh-CN" b="0" i="0" u="none" strike="noStrike" kern="100" baseline="0" smtClean="0">
                <a:latin typeface="Cambria"/>
                <a:ea typeface="宋体"/>
              </a:rPr>
              <a:t>《</a:t>
            </a:r>
            <a:r>
              <a:rPr lang="zh-CN" altLang="en-US" b="0" i="0" u="none" strike="noStrike" kern="100" baseline="0" smtClean="0">
                <a:latin typeface="Cambria"/>
                <a:ea typeface="宋体"/>
              </a:rPr>
              <a:t>当前优先发展的高技术产业化重点领域指南（</a:t>
            </a:r>
            <a:r>
              <a:rPr lang="en-US" altLang="zh-CN" b="0" i="0" u="none" strike="noStrike" kern="100" baseline="0" smtClean="0">
                <a:latin typeface="Cambria"/>
                <a:ea typeface="宋体"/>
              </a:rPr>
              <a:t>2007</a:t>
            </a:r>
            <a:r>
              <a:rPr lang="zh-CN" altLang="en-US" b="0" i="0" u="none" strike="noStrike" kern="100" baseline="0" smtClean="0">
                <a:latin typeface="Cambria"/>
                <a:ea typeface="宋体"/>
              </a:rPr>
              <a:t>年度）</a:t>
            </a:r>
            <a:r>
              <a:rPr lang="en-US" altLang="zh-CN" b="0" i="0" u="none" strike="noStrike" kern="100" baseline="0" smtClean="0">
                <a:latin typeface="Cambria"/>
                <a:ea typeface="宋体"/>
              </a:rPr>
              <a:t>》</a:t>
            </a:r>
            <a:r>
              <a:rPr lang="zh-CN" altLang="en-US" b="0" i="0" u="none" strike="noStrike" kern="100" baseline="0" smtClean="0">
                <a:latin typeface="Cambria"/>
                <a:ea typeface="宋体"/>
              </a:rPr>
              <a:t>规定项目的研究开发活动，其在一个纳税年度中实际发生的下列费用支出，允许在计算应纳税所得额时按照规定实行加计扣除。</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44A760BF-32EB-4326-9B3A-CC6F3AAE99A1}"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24</a:t>
            </a:fld>
            <a:endParaRPr lang="zh-CN" altLang="en-US"/>
          </a:p>
        </p:txBody>
      </p:sp>
    </p:spTree>
    <p:extLst>
      <p:ext uri="{BB962C8B-B14F-4D97-AF65-F5344CB8AC3E}">
        <p14:creationId xmlns:p14="http://schemas.microsoft.com/office/powerpoint/2010/main" val="2594589159"/>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四、技术合同登记</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技术合同认定登记的重要性</a:t>
            </a:r>
          </a:p>
          <a:p>
            <a:pPr marR="0" lvl="0" rtl="0"/>
            <a:r>
              <a:rPr lang="zh-CN" altLang="en-US" b="0" i="0" u="none" strike="noStrike" kern="100" baseline="0" smtClean="0">
                <a:latin typeface="Cambria"/>
                <a:ea typeface="宋体"/>
              </a:rPr>
              <a:t>技术合同登记相关概念解读</a:t>
            </a:r>
          </a:p>
          <a:p>
            <a:pPr marR="0" lvl="0" rtl="0"/>
            <a:r>
              <a:rPr lang="zh-CN" altLang="en-US" b="0" i="0" u="none" strike="noStrike" kern="100" baseline="0" smtClean="0">
                <a:latin typeface="Cambria"/>
                <a:ea typeface="宋体"/>
              </a:rPr>
              <a:t>技术合同登记</a:t>
            </a:r>
            <a:r>
              <a:rPr lang="en-US" altLang="zh-CN" b="0" i="0" u="none" strike="noStrike" kern="100" baseline="0" smtClean="0">
                <a:latin typeface="Cambria"/>
                <a:ea typeface="宋体"/>
              </a:rPr>
              <a:t>—</a:t>
            </a:r>
            <a:r>
              <a:rPr lang="zh-CN" altLang="en-US" b="0" i="0" u="none" strike="noStrike" kern="100" baseline="0" smtClean="0">
                <a:latin typeface="Cambria"/>
                <a:ea typeface="宋体"/>
              </a:rPr>
              <a:t>认定登记工作</a:t>
            </a:r>
          </a:p>
          <a:p>
            <a:pPr marR="0" lvl="0" rtl="0"/>
            <a:r>
              <a:rPr lang="zh-CN" altLang="en-US" b="0" i="0" u="none" strike="noStrike" kern="100" baseline="0" smtClean="0">
                <a:latin typeface="Cambria"/>
                <a:ea typeface="宋体"/>
              </a:rPr>
              <a:t>享受政策需履行的手续</a:t>
            </a:r>
          </a:p>
          <a:p>
            <a:pPr marR="0" lvl="0" rtl="0"/>
            <a:r>
              <a:rPr lang="zh-CN" altLang="en-US" b="0" i="0" u="none" strike="noStrike" kern="100" baseline="0" smtClean="0">
                <a:latin typeface="Cambria"/>
                <a:ea typeface="宋体"/>
              </a:rPr>
              <a:t>需要提交的材料</a:t>
            </a:r>
          </a:p>
          <a:p>
            <a:pPr marR="0" lvl="0" rtl="0"/>
            <a:r>
              <a:rPr lang="zh-CN" altLang="en-US" b="0" i="0" u="none" strike="noStrike" kern="100" baseline="0" smtClean="0">
                <a:latin typeface="Cambria"/>
                <a:ea typeface="宋体"/>
              </a:rPr>
              <a:t>不予登记的合同</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75068E9-018D-4F3C-8DD1-6BBD789EC037}"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25</a:t>
            </a:fld>
            <a:endParaRPr lang="zh-CN" altLang="en-US"/>
          </a:p>
        </p:txBody>
      </p:sp>
    </p:spTree>
    <p:extLst>
      <p:ext uri="{BB962C8B-B14F-4D97-AF65-F5344CB8AC3E}">
        <p14:creationId xmlns:p14="http://schemas.microsoft.com/office/powerpoint/2010/main" val="27263988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77500" lnSpcReduction="20000"/>
          </a:bodyPr>
          <a:lstStyle/>
          <a:p>
            <a:pPr marR="0" lvl="0" rtl="0"/>
            <a:r>
              <a:rPr lang="en-US" altLang="zh-CN" b="0" i="0" u="none" strike="noStrike" kern="100" baseline="0" smtClean="0">
                <a:latin typeface="Cambria"/>
                <a:ea typeface="宋体"/>
              </a:rPr>
              <a:t>《</a:t>
            </a:r>
            <a:r>
              <a:rPr lang="zh-CN" altLang="en-US" b="0" i="0" u="none" strike="noStrike" kern="100" baseline="0" smtClean="0">
                <a:latin typeface="Cambria"/>
                <a:ea typeface="宋体"/>
              </a:rPr>
              <a:t>中华人民共和国企业所得税法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[2007]63</a:t>
            </a:r>
            <a:r>
              <a:rPr lang="zh-CN" altLang="en-US" b="0" i="0" u="none" strike="noStrike" kern="100" baseline="0" smtClean="0">
                <a:latin typeface="Cambria"/>
                <a:ea typeface="宋体"/>
              </a:rPr>
              <a:t>号令）</a:t>
            </a:r>
          </a:p>
          <a:p>
            <a:pPr marR="0" lvl="0" rtl="0"/>
            <a:r>
              <a:rPr lang="zh-CN" altLang="en-US" b="0" i="0" u="none" strike="noStrike" kern="100" baseline="0" smtClean="0">
                <a:latin typeface="Cambria"/>
                <a:ea typeface="宋体"/>
              </a:rPr>
              <a:t>北京市技术市场条例（</a:t>
            </a:r>
            <a:r>
              <a:rPr lang="en-US" altLang="zh-CN" b="0" i="0" u="none" strike="noStrike" kern="100" baseline="0" smtClean="0">
                <a:latin typeface="Cambria"/>
                <a:ea typeface="宋体"/>
              </a:rPr>
              <a:t>2002</a:t>
            </a:r>
            <a:r>
              <a:rPr lang="zh-CN" altLang="en-US" b="0" i="0" u="none" strike="noStrike" kern="100" baseline="0" smtClean="0">
                <a:latin typeface="Cambria"/>
                <a:ea typeface="宋体"/>
              </a:rPr>
              <a:t>年</a:t>
            </a:r>
            <a:r>
              <a:rPr lang="en-US" altLang="zh-CN" b="0" i="0" u="none" strike="noStrike" kern="100" baseline="0" smtClean="0">
                <a:latin typeface="Cambria"/>
                <a:ea typeface="宋体"/>
              </a:rPr>
              <a:t>7</a:t>
            </a:r>
            <a:r>
              <a:rPr lang="zh-CN" altLang="en-US" b="0" i="0" u="none" strike="noStrike" kern="100" baseline="0" smtClean="0">
                <a:latin typeface="Cambria"/>
                <a:ea typeface="宋体"/>
              </a:rPr>
              <a:t>月</a:t>
            </a:r>
            <a:r>
              <a:rPr lang="en-US" altLang="zh-CN" b="0" i="0" u="none" strike="noStrike" kern="100" baseline="0" smtClean="0">
                <a:latin typeface="Cambria"/>
                <a:ea typeface="宋体"/>
              </a:rPr>
              <a:t>18</a:t>
            </a:r>
            <a:r>
              <a:rPr lang="zh-CN" altLang="en-US" b="0" i="0" u="none" strike="noStrike" kern="100" baseline="0" smtClean="0">
                <a:latin typeface="Cambria"/>
                <a:ea typeface="宋体"/>
              </a:rPr>
              <a:t>日北京市第十一届人民代表大会常务委员会第三十五次会议通过）。</a:t>
            </a:r>
          </a:p>
          <a:p>
            <a:pPr marR="0" lvl="0" rtl="0"/>
            <a:r>
              <a:rPr lang="zh-CN" altLang="en-US" b="0" i="0" u="none" strike="noStrike" kern="100" baseline="0" smtClean="0">
                <a:latin typeface="Cambria"/>
                <a:ea typeface="宋体"/>
              </a:rPr>
              <a:t>税收优惠政策</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1</a:t>
            </a:r>
            <a:r>
              <a:rPr lang="zh-CN" altLang="en-US" b="0" i="0" u="none" strike="noStrike" kern="100" baseline="0" smtClean="0">
                <a:latin typeface="Calibri"/>
                <a:ea typeface="宋体"/>
              </a:rPr>
              <a:t>）技术转让和开发的卖方可以申请减免技术性收入所缴纳的营业税；</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a:t>
            </a:r>
            <a:r>
              <a:rPr lang="zh-CN" altLang="en-US" b="0" i="0" u="none" strike="noStrike" kern="100" baseline="0" smtClean="0">
                <a:latin typeface="Calibri"/>
                <a:ea typeface="宋体"/>
              </a:rPr>
              <a:t>）卖方可以从技术交易的净收入中提取不低于</a:t>
            </a:r>
            <a:r>
              <a:rPr lang="en-US" altLang="zh-CN" b="0" i="0" u="none" strike="noStrike" kern="100" baseline="0" smtClean="0">
                <a:latin typeface="Calibri"/>
                <a:ea typeface="宋体"/>
              </a:rPr>
              <a:t>20%</a:t>
            </a:r>
            <a:r>
              <a:rPr lang="zh-CN" altLang="en-US" b="0" i="0" u="none" strike="noStrike" kern="100" baseline="0" smtClean="0">
                <a:latin typeface="Calibri"/>
                <a:ea typeface="宋体"/>
              </a:rPr>
              <a:t>，奖励参与研究、开发、咨询和服务人员；</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3</a:t>
            </a:r>
            <a:r>
              <a:rPr lang="zh-CN" altLang="en-US" b="0" i="0" u="none" strike="noStrike" kern="100" baseline="0" smtClean="0">
                <a:latin typeface="Calibri"/>
                <a:ea typeface="宋体"/>
              </a:rPr>
              <a:t>）买方可以在实施该技术的获利当年新增收益中一次性提取</a:t>
            </a:r>
            <a:r>
              <a:rPr lang="en-US" altLang="zh-CN" b="0" i="0" u="none" strike="noStrike" kern="100" baseline="0" smtClean="0">
                <a:latin typeface="Calibri"/>
                <a:ea typeface="宋体"/>
              </a:rPr>
              <a:t>35%</a:t>
            </a:r>
            <a:r>
              <a:rPr lang="zh-CN" altLang="en-US" b="0" i="0" u="none" strike="noStrike" kern="100" baseline="0" smtClean="0">
                <a:latin typeface="Calibri"/>
                <a:ea typeface="宋体"/>
              </a:rPr>
              <a:t>，奖励为实施技术做出突出贡献人员；</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4</a:t>
            </a:r>
            <a:r>
              <a:rPr lang="zh-CN" altLang="en-US" b="0" i="0" u="none" strike="noStrike" kern="100" baseline="0" smtClean="0">
                <a:latin typeface="Calibri"/>
                <a:ea typeface="宋体"/>
              </a:rPr>
              <a:t>）一个纳税年度内，居民企业技术转让所得不超过</a:t>
            </a:r>
            <a:r>
              <a:rPr lang="en-US" altLang="zh-CN" b="0" i="0" u="none" strike="noStrike" kern="100" baseline="0" smtClean="0">
                <a:latin typeface="Calibri"/>
                <a:ea typeface="宋体"/>
              </a:rPr>
              <a:t>500</a:t>
            </a:r>
            <a:r>
              <a:rPr lang="zh-CN" altLang="en-US" b="0" i="0" u="none" strike="noStrike" kern="100" baseline="0" smtClean="0">
                <a:latin typeface="Calibri"/>
                <a:ea typeface="宋体"/>
              </a:rPr>
              <a:t>万元的部分，免征企业所得税；超过</a:t>
            </a:r>
            <a:r>
              <a:rPr lang="en-US" altLang="zh-CN" b="0" i="0" u="none" strike="noStrike" kern="100" baseline="0" smtClean="0">
                <a:latin typeface="Calibri"/>
                <a:ea typeface="宋体"/>
              </a:rPr>
              <a:t>500</a:t>
            </a:r>
            <a:r>
              <a:rPr lang="zh-CN" altLang="en-US" b="0" i="0" u="none" strike="noStrike" kern="100" baseline="0" smtClean="0">
                <a:latin typeface="Calibri"/>
                <a:ea typeface="宋体"/>
              </a:rPr>
              <a:t>万元的部分，减半征收企业所得税。</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1C58542D-A9C3-4536-9FE8-3C4ACC3A5C6E}"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26</a:t>
            </a:fld>
            <a:endParaRPr lang="zh-CN" altLang="en-US"/>
          </a:p>
        </p:txBody>
      </p:sp>
    </p:spTree>
    <p:extLst>
      <p:ext uri="{BB962C8B-B14F-4D97-AF65-F5344CB8AC3E}">
        <p14:creationId xmlns:p14="http://schemas.microsoft.com/office/powerpoint/2010/main" val="9210195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（一）技术合同认定登记的重要性</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en-US" altLang="zh-CN" b="0" i="0" u="none" strike="noStrike" kern="100" baseline="0" smtClean="0">
                <a:latin typeface="Cambria"/>
                <a:ea typeface="宋体"/>
              </a:rPr>
              <a:t>1</a:t>
            </a:r>
            <a:r>
              <a:rPr lang="zh-CN" altLang="en-US" b="0" i="0" u="none" strike="noStrike" kern="100" baseline="0" smtClean="0">
                <a:latin typeface="Cambria"/>
                <a:ea typeface="宋体"/>
              </a:rPr>
              <a:t>、税收优惠政策的落实</a:t>
            </a:r>
          </a:p>
          <a:p>
            <a:pPr marR="0" lvl="1" rtl="0"/>
            <a:r>
              <a:rPr lang="zh-CN" altLang="en-US" b="0" i="0" u="none" strike="noStrike" kern="100" baseline="0" smtClean="0">
                <a:latin typeface="Calibri"/>
                <a:ea typeface="宋体"/>
              </a:rPr>
              <a:t>所得税减免：符合条件的技术转让收入</a:t>
            </a:r>
          </a:p>
          <a:p>
            <a:pPr marR="0" lvl="0" rtl="0"/>
            <a:r>
              <a:rPr lang="en-US" altLang="zh-CN" b="0" i="0" u="none" strike="noStrike" kern="100" baseline="0" smtClean="0">
                <a:latin typeface="Cambria"/>
                <a:ea typeface="宋体"/>
              </a:rPr>
              <a:t>2</a:t>
            </a:r>
            <a:r>
              <a:rPr lang="zh-CN" altLang="en-US" b="0" i="0" u="none" strike="noStrike" kern="100" baseline="0" smtClean="0">
                <a:latin typeface="Cambria"/>
                <a:ea typeface="宋体"/>
              </a:rPr>
              <a:t>、高新技术企业技术性收入核定的需要</a:t>
            </a:r>
          </a:p>
          <a:p>
            <a:pPr marR="0" lvl="1" rtl="0"/>
            <a:r>
              <a:rPr lang="zh-CN" altLang="en-US" b="0" i="0" u="none" strike="noStrike" kern="100" baseline="0" smtClean="0">
                <a:latin typeface="Calibri"/>
                <a:ea typeface="宋体"/>
              </a:rPr>
              <a:t>高新技术产品（服务）收入占企业当年总收入的</a:t>
            </a:r>
            <a:r>
              <a:rPr lang="en-US" altLang="zh-CN" b="0" i="0" u="none" strike="noStrike" kern="100" baseline="0" smtClean="0">
                <a:latin typeface="Calibri"/>
                <a:ea typeface="宋体"/>
              </a:rPr>
              <a:t>60%</a:t>
            </a:r>
            <a:r>
              <a:rPr lang="zh-CN" altLang="en-US" b="0" i="0" u="none" strike="noStrike" kern="100" baseline="0" smtClean="0">
                <a:latin typeface="Calibri"/>
                <a:ea typeface="宋体"/>
              </a:rPr>
              <a:t>以上。</a:t>
            </a:r>
          </a:p>
          <a:p>
            <a:pPr marR="0" lvl="0" rtl="0"/>
            <a:r>
              <a:rPr lang="en-US" altLang="zh-CN" b="0" i="0" u="none" strike="noStrike" kern="100" baseline="0" smtClean="0">
                <a:latin typeface="Cambria"/>
                <a:ea typeface="宋体"/>
              </a:rPr>
              <a:t>3</a:t>
            </a:r>
            <a:r>
              <a:rPr lang="zh-CN" altLang="en-US" b="0" i="0" u="none" strike="noStrike" kern="100" baseline="0" smtClean="0">
                <a:latin typeface="Cambria"/>
                <a:ea typeface="宋体"/>
              </a:rPr>
              <a:t>、技术先进型服务企业技术性收入核定的需要</a:t>
            </a:r>
          </a:p>
          <a:p>
            <a:pPr marR="0" lvl="1" rtl="0"/>
            <a:r>
              <a:rPr lang="zh-CN" altLang="en-US" b="0" i="0" u="none" strike="noStrike" kern="100" baseline="0" smtClean="0">
                <a:latin typeface="Calibri"/>
                <a:ea typeface="宋体"/>
              </a:rPr>
              <a:t>北京市技术先进型服务企业认定管理办法规定：技术先进型服务业务收入占企业当年总收入的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以上。</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53461238-1AB3-4FB5-829D-2B35328210DD}"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27</a:t>
            </a:fld>
            <a:endParaRPr lang="zh-CN" altLang="en-US"/>
          </a:p>
        </p:txBody>
      </p:sp>
    </p:spTree>
    <p:extLst>
      <p:ext uri="{BB962C8B-B14F-4D97-AF65-F5344CB8AC3E}">
        <p14:creationId xmlns:p14="http://schemas.microsoft.com/office/powerpoint/2010/main" val="27601634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（二）技术合同登记相关概念解读</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55000" lnSpcReduction="20000"/>
          </a:bodyPr>
          <a:lstStyle/>
          <a:p>
            <a:pPr marR="0" lvl="0" rtl="0"/>
            <a:r>
              <a:rPr lang="en-US" altLang="zh-CN" b="0" i="0" u="none" strike="noStrike" kern="100" baseline="0" smtClean="0">
                <a:latin typeface="Cambria"/>
                <a:ea typeface="宋体"/>
              </a:rPr>
              <a:t>1.</a:t>
            </a:r>
            <a:r>
              <a:rPr lang="zh-CN" altLang="en-US" b="0" i="0" u="none" strike="noStrike" kern="100" baseline="0" smtClean="0">
                <a:latin typeface="Cambria"/>
                <a:ea typeface="宋体"/>
              </a:rPr>
              <a:t>符合条件的技术转让：财税</a:t>
            </a:r>
            <a:r>
              <a:rPr lang="en-US" altLang="zh-CN" b="0" i="0" u="none" strike="noStrike" kern="100" baseline="0" smtClean="0">
                <a:latin typeface="Cambria"/>
                <a:ea typeface="宋体"/>
              </a:rPr>
              <a:t>【2010】111</a:t>
            </a:r>
            <a:r>
              <a:rPr lang="zh-CN" altLang="en-US" b="0" i="0" u="none" strike="noStrike" kern="100" baseline="0" smtClean="0">
                <a:latin typeface="Cambria"/>
                <a:ea typeface="宋体"/>
              </a:rPr>
              <a:t>号</a:t>
            </a:r>
          </a:p>
          <a:p>
            <a:pPr marR="0" lvl="1" rtl="0"/>
            <a:r>
              <a:rPr lang="zh-CN" altLang="en-US" b="0" i="0" u="none" strike="noStrike" kern="100" baseline="0" smtClean="0">
                <a:latin typeface="Calibri"/>
                <a:ea typeface="宋体"/>
              </a:rPr>
              <a:t>居民企业转让专利技术、计算机软件著作权、集成电路布图设计权、 植物新品种、生物医药新品种，以及财政部和国家税务总局确定的其他技术。</a:t>
            </a:r>
          </a:p>
          <a:p>
            <a:pPr marR="0" lvl="0" rtl="0"/>
            <a:r>
              <a:rPr lang="en-US" altLang="zh-CN" b="0" i="0" u="none" strike="noStrike" kern="100" baseline="0" smtClean="0">
                <a:latin typeface="Cambria"/>
                <a:ea typeface="宋体"/>
              </a:rPr>
              <a:t>2.</a:t>
            </a:r>
            <a:r>
              <a:rPr lang="zh-CN" altLang="en-US" b="0" i="0" u="none" strike="noStrike" kern="100" baseline="0" smtClean="0">
                <a:latin typeface="Cambria"/>
                <a:ea typeface="宋体"/>
              </a:rPr>
              <a:t>技术开发：</a:t>
            </a:r>
          </a:p>
          <a:p>
            <a:pPr marR="0" lvl="1" rtl="0"/>
            <a:r>
              <a:rPr lang="zh-CN" altLang="en-US" b="0" i="0" u="none" strike="noStrike" kern="100" baseline="0" smtClean="0">
                <a:latin typeface="Calibri"/>
                <a:ea typeface="宋体"/>
              </a:rPr>
              <a:t>新技术、新产品、新工艺、新材料、新品种及其系统的研究开发。</a:t>
            </a:r>
          </a:p>
          <a:p>
            <a:pPr marR="0" lvl="0" rtl="0"/>
            <a:r>
              <a:rPr lang="en-US" altLang="zh-CN" b="0" i="0" u="none" strike="noStrike" kern="100" baseline="0" smtClean="0">
                <a:latin typeface="Cambria"/>
                <a:ea typeface="宋体"/>
              </a:rPr>
              <a:t>3.</a:t>
            </a:r>
            <a:r>
              <a:rPr lang="zh-CN" altLang="en-US" b="0" i="0" u="none" strike="noStrike" kern="100" baseline="0" smtClean="0">
                <a:latin typeface="Cambria"/>
                <a:ea typeface="宋体"/>
              </a:rPr>
              <a:t>技术转让：</a:t>
            </a:r>
          </a:p>
          <a:p>
            <a:pPr marR="0" lvl="1" rtl="0"/>
            <a:r>
              <a:rPr lang="zh-CN" altLang="en-US" b="0" i="0" u="none" strike="noStrike" kern="100" baseline="0" smtClean="0">
                <a:latin typeface="Calibri"/>
                <a:ea typeface="宋体"/>
              </a:rPr>
              <a:t>专利申请权转让、专利权转让、专利实施许可以及非专利技术（技术秘密）转让。</a:t>
            </a:r>
          </a:p>
          <a:p>
            <a:pPr marR="0" lvl="0" rtl="0"/>
            <a:r>
              <a:rPr lang="en-US" altLang="zh-CN" b="0" i="0" u="none" strike="noStrike" kern="100" baseline="0" smtClean="0">
                <a:latin typeface="Cambria"/>
                <a:ea typeface="宋体"/>
              </a:rPr>
              <a:t>4.</a:t>
            </a:r>
            <a:r>
              <a:rPr lang="zh-CN" altLang="en-US" b="0" i="0" u="none" strike="noStrike" kern="100" baseline="0" smtClean="0">
                <a:latin typeface="Cambria"/>
                <a:ea typeface="宋体"/>
              </a:rPr>
              <a:t>技术服务：</a:t>
            </a:r>
          </a:p>
          <a:p>
            <a:pPr marR="0" lvl="1" rtl="0"/>
            <a:r>
              <a:rPr lang="zh-CN" altLang="en-US" b="0" i="0" u="none" strike="noStrike" kern="100" baseline="0" smtClean="0">
                <a:latin typeface="Calibri"/>
                <a:ea typeface="宋体"/>
              </a:rPr>
              <a:t>以知识解决特定技术问题。解决特定技术问题的项目；完成约定的专业技术工作；工作成果有具体的质量和数量指标；不涉及专利和技术秘密成果的权属问题。</a:t>
            </a:r>
          </a:p>
          <a:p>
            <a:pPr marR="0" lvl="0" rtl="0"/>
            <a:r>
              <a:rPr lang="en-US" altLang="zh-CN" b="0" i="0" u="none" strike="noStrike" kern="100" baseline="0" smtClean="0">
                <a:latin typeface="Cambria"/>
                <a:ea typeface="宋体"/>
              </a:rPr>
              <a:t>5.</a:t>
            </a:r>
            <a:r>
              <a:rPr lang="zh-CN" altLang="en-US" b="0" i="0" u="none" strike="noStrike" kern="100" baseline="0" smtClean="0">
                <a:latin typeface="Cambria"/>
                <a:ea typeface="宋体"/>
              </a:rPr>
              <a:t>技术咨询：</a:t>
            </a:r>
          </a:p>
          <a:p>
            <a:pPr marR="0" lvl="1" rtl="0"/>
            <a:r>
              <a:rPr lang="zh-CN" altLang="en-US" b="0" i="0" u="none" strike="noStrike" kern="100" baseline="0" smtClean="0">
                <a:latin typeface="Calibri"/>
                <a:ea typeface="宋体"/>
              </a:rPr>
              <a:t>就特定技术项目提供可行性论证、技术预测、专题技术调查、分析评价报告。</a:t>
            </a:r>
          </a:p>
          <a:p>
            <a:pPr marR="0" lvl="1" rtl="0"/>
            <a:r>
              <a:rPr lang="zh-CN" altLang="en-US" b="0" i="0" u="none" strike="noStrike" kern="100" baseline="0" smtClean="0">
                <a:latin typeface="Calibri"/>
                <a:ea typeface="宋体"/>
              </a:rPr>
              <a:t>技术咨询合同委托方因实施受托方提供的咨询报告、所造成的经济损失，除合同另有约定外，受托方不承担赔偿责任。</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4BACE5F3-D22C-44C9-B828-78FC4FA3B268}"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28</a:t>
            </a:fld>
            <a:endParaRPr lang="zh-CN" altLang="en-US"/>
          </a:p>
        </p:txBody>
      </p:sp>
    </p:spTree>
    <p:extLst>
      <p:ext uri="{BB962C8B-B14F-4D97-AF65-F5344CB8AC3E}">
        <p14:creationId xmlns:p14="http://schemas.microsoft.com/office/powerpoint/2010/main" val="4359243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（三）技术合同的认定登记工作</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目前，经北京市科学技术委员会批准，北京地区设立有</a:t>
            </a:r>
            <a:r>
              <a:rPr lang="en-US" altLang="zh-CN" b="0" i="0" u="none" strike="noStrike" kern="100" baseline="0" smtClean="0">
                <a:latin typeface="Cambria"/>
                <a:ea typeface="宋体"/>
              </a:rPr>
              <a:t>40</a:t>
            </a:r>
            <a:r>
              <a:rPr lang="zh-CN" altLang="en-US" b="0" i="0" u="none" strike="noStrike" kern="100" baseline="0" smtClean="0">
                <a:latin typeface="Cambria"/>
                <a:ea typeface="宋体"/>
              </a:rPr>
              <a:t>个技术合同登记机构。</a:t>
            </a:r>
          </a:p>
          <a:p>
            <a:pPr marR="0" lvl="0" rtl="0"/>
            <a:r>
              <a:rPr lang="zh-CN" altLang="en-US" b="0" i="0" u="none" strike="noStrike" kern="100" baseline="0" smtClean="0">
                <a:latin typeface="Cambria"/>
                <a:ea typeface="宋体"/>
              </a:rPr>
              <a:t>北京技术市场管理办公室设有咨询、举报电话</a:t>
            </a:r>
          </a:p>
          <a:p>
            <a:pPr marR="0" lvl="0" rtl="0"/>
            <a:r>
              <a:rPr lang="zh-CN" altLang="en-US" b="0" i="0" u="none" strike="noStrike" kern="100" baseline="0" smtClean="0">
                <a:latin typeface="Cambria"/>
                <a:ea typeface="宋体"/>
              </a:rPr>
              <a:t>地址：北京市西城区西直门南大街</a:t>
            </a:r>
            <a:r>
              <a:rPr lang="en-US" altLang="zh-CN" b="0" i="0" u="none" strike="noStrike" kern="100" baseline="0" smtClean="0">
                <a:latin typeface="Cambria"/>
                <a:ea typeface="宋体"/>
              </a:rPr>
              <a:t>9999</a:t>
            </a:r>
            <a:r>
              <a:rPr lang="zh-CN" altLang="en-US" b="0" i="0" u="none" strike="noStrike" kern="100" baseline="0" smtClean="0">
                <a:latin typeface="Cambria"/>
                <a:ea typeface="宋体"/>
              </a:rPr>
              <a:t>号北楼；</a:t>
            </a:r>
          </a:p>
          <a:p>
            <a:pPr marR="0" lvl="0" rtl="0"/>
            <a:r>
              <a:rPr lang="zh-CN" altLang="en-US" b="0" i="0" u="none" strike="noStrike" kern="100" baseline="0" smtClean="0">
                <a:latin typeface="Cambria"/>
                <a:ea typeface="宋体"/>
              </a:rPr>
              <a:t>办公室电话：</a:t>
            </a:r>
            <a:r>
              <a:rPr lang="en-US" altLang="zh-CN" b="0" i="0" u="none" strike="noStrike" kern="100" baseline="0" smtClean="0">
                <a:latin typeface="Cambria"/>
                <a:ea typeface="宋体"/>
              </a:rPr>
              <a:t>66666666</a:t>
            </a:r>
            <a:r>
              <a:rPr lang="zh-CN" altLang="en-US" b="0" i="0" u="none" strike="noStrike" kern="100" baseline="0" smtClean="0">
                <a:latin typeface="Cambria"/>
                <a:ea typeface="宋体"/>
              </a:rPr>
              <a:t>；</a:t>
            </a:r>
          </a:p>
          <a:p>
            <a:pPr marR="0" lvl="0" rtl="0"/>
            <a:r>
              <a:rPr lang="zh-CN" altLang="en-US" b="0" i="0" u="none" strike="noStrike" kern="100" baseline="0" smtClean="0">
                <a:latin typeface="Cambria"/>
                <a:ea typeface="宋体"/>
              </a:rPr>
              <a:t>网址：</a:t>
            </a:r>
            <a:r>
              <a:rPr lang="en-US" altLang="zh-CN" b="0" i="0" u="none" strike="noStrike" kern="100" baseline="0" smtClean="0">
                <a:latin typeface="Cambria"/>
                <a:ea typeface="宋体"/>
              </a:rPr>
              <a:t>www.cbtm.gov.cn</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5CE6F24E-444F-4791-8EBF-E1ED1E72D9C8}"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29</a:t>
            </a:fld>
            <a:endParaRPr lang="zh-CN" altLang="en-US"/>
          </a:p>
        </p:txBody>
      </p:sp>
    </p:spTree>
    <p:extLst>
      <p:ext uri="{BB962C8B-B14F-4D97-AF65-F5344CB8AC3E}">
        <p14:creationId xmlns:p14="http://schemas.microsoft.com/office/powerpoint/2010/main" val="15873001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dirty="0" smtClean="0">
                <a:latin typeface="Calibri"/>
                <a:ea typeface="黑体"/>
              </a:rPr>
              <a:t>重要说明</a:t>
            </a:r>
            <a:endParaRPr lang="zh-CN" altLang="en-US" b="0" i="0" u="none" strike="noStrike" kern="2200" baseline="0" dirty="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dirty="0" smtClean="0">
                <a:latin typeface="Cambria"/>
                <a:ea typeface="宋体"/>
              </a:rPr>
              <a:t>所有政策及专项工作信息均可在市科委网站上查阅</a:t>
            </a:r>
          </a:p>
          <a:p>
            <a:pPr lvl="1"/>
            <a:r>
              <a:rPr lang="zh-CN" altLang="en-US" b="0" i="0" u="none" strike="noStrike" kern="100" baseline="0" dirty="0" smtClean="0">
                <a:solidFill>
                  <a:srgbClr val="FF0000"/>
                </a:solidFill>
                <a:latin typeface="Cambria"/>
                <a:ea typeface="宋体"/>
              </a:rPr>
              <a:t>北京市科委：</a:t>
            </a:r>
            <a:r>
              <a:rPr lang="en-US" altLang="zh-CN" b="0" i="0" u="none" strike="noStrike" kern="100" baseline="0" dirty="0" smtClean="0">
                <a:solidFill>
                  <a:srgbClr val="FF0000"/>
                </a:solidFill>
                <a:latin typeface="Cambria"/>
                <a:ea typeface="宋体"/>
                <a:hlinkClick r:id="rId3"/>
              </a:rPr>
              <a:t>http://www.bjkw.gov.cn</a:t>
            </a:r>
            <a:endParaRPr lang="en-US" altLang="zh-CN" b="0" i="0" u="none" strike="noStrike" kern="100" baseline="0" dirty="0" smtClean="0">
              <a:solidFill>
                <a:srgbClr val="FF0000"/>
              </a:solidFill>
              <a:latin typeface="Cambria"/>
              <a:ea typeface="宋体"/>
            </a:endParaRPr>
          </a:p>
          <a:p>
            <a:pPr marR="0" lvl="0" rtl="0"/>
            <a:r>
              <a:rPr lang="zh-CN" altLang="en-US" b="0" i="0" u="none" strike="noStrike" kern="100" baseline="0" dirty="0" smtClean="0">
                <a:latin typeface="Cambria"/>
                <a:ea typeface="宋体"/>
              </a:rPr>
              <a:t>所有工作均由市科委或者直属机构、授权机构办理</a:t>
            </a:r>
          </a:p>
          <a:p>
            <a:pPr marR="0" lvl="0" rtl="0"/>
            <a:r>
              <a:rPr lang="zh-CN" altLang="en-US" b="0" i="0" u="none" strike="noStrike" kern="100" baseline="0" dirty="0" smtClean="0">
                <a:latin typeface="Cambria"/>
                <a:ea typeface="宋体"/>
              </a:rPr>
              <a:t>所有工作均有明确办理流程和要求，请按照网站公示办理</a:t>
            </a:r>
          </a:p>
          <a:p>
            <a:pPr marR="0" lvl="0" rtl="0"/>
            <a:r>
              <a:rPr lang="zh-CN" altLang="en-US" b="0" i="0" u="none" strike="noStrike" kern="100" baseline="0" dirty="0" smtClean="0">
                <a:latin typeface="Cambria"/>
                <a:ea typeface="宋体"/>
              </a:rPr>
              <a:t>注意申报时间、要求、条件、流程等</a:t>
            </a:r>
            <a:endParaRPr lang="zh-CN" altLang="en-US" b="0" i="0" u="none" strike="noStrike" kern="100" baseline="0" dirty="0" smtClean="0">
              <a:latin typeface="Times New Roman"/>
              <a:ea typeface="宋体"/>
            </a:endParaRPr>
          </a:p>
        </p:txBody>
      </p:sp>
      <p:sp>
        <p:nvSpPr>
          <p:cNvPr id="4" name="日期占位符 3"/>
          <p:cNvSpPr>
            <a:spLocks noGrp="1"/>
          </p:cNvSpPr>
          <p:nvPr>
            <p:ph type="dt" sz="half" idx="10"/>
          </p:nvPr>
        </p:nvSpPr>
        <p:spPr/>
        <p:txBody>
          <a:bodyPr/>
          <a:lstStyle/>
          <a:p>
            <a:fld id="{D63176E3-4208-4182-8A82-39C7A61C5A16}"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a:t>
            </a:fld>
            <a:endParaRPr lang="zh-CN" altLang="en-US"/>
          </a:p>
        </p:txBody>
      </p:sp>
    </p:spTree>
    <p:extLst>
      <p:ext uri="{BB962C8B-B14F-4D97-AF65-F5344CB8AC3E}">
        <p14:creationId xmlns:p14="http://schemas.microsoft.com/office/powerpoint/2010/main" val="18436939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2" name="hammer.wav"/>
                                        </p:tgtEl>
                                      </p:cMediaNode>
                                    </p:audio>
                                  </p:sub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3"/>
                                            </p:cond>
                                          </p:stCondLst>
                                          <p:endCondLst>
                                            <p:cond evt="onStopAudio" delay="0">
                                              <p:tgtEl>
                                                <p:sldTgt/>
                                              </p:tgtEl>
                                            </p:cond>
                                          </p:endCondLst>
                                        </p:cTn>
                                        <p:tgtEl>
                                          <p:sndTgt r:embed="rId2" name="hammer.wav"/>
                                        </p:tgtEl>
                                      </p:cMediaNode>
                                    </p:audio>
                                  </p:sub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2" name="hammer.wav"/>
                                        </p:tgtEl>
                                      </p:cMediaNode>
                                    </p:audio>
                                  </p:sub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2" name="hammer.wav"/>
                                        </p:tgtEl>
                                      </p:cMediaNode>
                                    </p:audio>
                                  </p:sub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additive="base">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4" end="4"/>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2" name="hamm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享受政策需履行的手续</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20000"/>
          </a:bodyPr>
          <a:lstStyle/>
          <a:p>
            <a:pPr marR="0" lvl="0" rtl="0"/>
            <a:r>
              <a:rPr lang="zh-CN" altLang="en-US" b="0" i="0" u="none" strike="noStrike" kern="100" baseline="0" smtClean="0">
                <a:latin typeface="Cambria"/>
                <a:ea typeface="宋体"/>
              </a:rPr>
              <a:t>签订合同：必须签订“四技（技术转让、技术开发、技术服务、技术咨询）”技术合同</a:t>
            </a:r>
          </a:p>
          <a:p>
            <a:pPr marR="0" lvl="0" rtl="0"/>
            <a:r>
              <a:rPr lang="zh-CN" altLang="en-US" b="0" i="0" u="none" strike="noStrike" kern="100" baseline="0" smtClean="0">
                <a:latin typeface="Cambria"/>
                <a:ea typeface="宋体"/>
              </a:rPr>
              <a:t>合同登记：到政府有关部门指定的技术合同认定登记机构进行技术合同认定登记</a:t>
            </a:r>
          </a:p>
          <a:p>
            <a:pPr marR="0" lvl="0" rtl="0"/>
            <a:r>
              <a:rPr lang="zh-CN" altLang="en-US" b="0" i="0" u="none" strike="noStrike" kern="100" baseline="0" smtClean="0">
                <a:latin typeface="Cambria"/>
                <a:ea typeface="宋体"/>
              </a:rPr>
              <a:t>退营业税：当事人可持经认定登记的技术合同文本、</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技术性收入核定表</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技术交易奖酬金领取单</a:t>
            </a:r>
            <a:r>
              <a:rPr lang="en-US" altLang="zh-CN" b="0" i="0" u="none" strike="noStrike" kern="100" baseline="0" smtClean="0">
                <a:latin typeface="Cambria"/>
                <a:ea typeface="宋体"/>
              </a:rPr>
              <a:t>》</a:t>
            </a:r>
            <a:r>
              <a:rPr lang="zh-CN" altLang="en-US" b="0" i="0" u="none" strike="noStrike" kern="100" baseline="0" smtClean="0">
                <a:latin typeface="Cambria"/>
                <a:ea typeface="宋体"/>
              </a:rPr>
              <a:t>三项证明到主管税务机关申请办理减免税手续</a:t>
            </a:r>
          </a:p>
          <a:p>
            <a:pPr marR="0" lvl="0" rtl="0"/>
            <a:r>
              <a:rPr lang="zh-CN" altLang="en-US" b="0" i="0" u="none" strike="noStrike" kern="100" baseline="0" smtClean="0">
                <a:latin typeface="Cambria"/>
                <a:ea typeface="宋体"/>
              </a:rPr>
              <a:t>奖酬金提取：凭登记机构开具的奖酬金领取单和本单位出具的证明到单位基本账户银行提取现金</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D16338C8-0ABD-4E61-8BF2-6031B1091A5A}"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30</a:t>
            </a:fld>
            <a:endParaRPr lang="zh-CN" altLang="en-US"/>
          </a:p>
        </p:txBody>
      </p:sp>
    </p:spTree>
    <p:extLst>
      <p:ext uri="{BB962C8B-B14F-4D97-AF65-F5344CB8AC3E}">
        <p14:creationId xmlns:p14="http://schemas.microsoft.com/office/powerpoint/2010/main" val="25613593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需要提交的材料</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1</a:t>
            </a:r>
            <a:r>
              <a:rPr lang="zh-CN" altLang="en-US" b="0" i="0" u="none" strike="noStrike" kern="100" baseline="0" smtClean="0">
                <a:latin typeface="Cambria"/>
                <a:ea typeface="宋体"/>
              </a:rPr>
              <a:t>）依法生效的合同及相关附件</a:t>
            </a:r>
            <a:r>
              <a:rPr lang="en-US" altLang="zh-CN" b="0" i="0" u="none" strike="noStrike" kern="100" baseline="0" smtClean="0">
                <a:latin typeface="Cambria"/>
                <a:ea typeface="宋体"/>
              </a:rPr>
              <a:t>(</a:t>
            </a:r>
            <a:r>
              <a:rPr lang="zh-CN" altLang="en-US" b="0" i="0" u="none" strike="noStrike" kern="100" baseline="0" smtClean="0">
                <a:latin typeface="Cambria"/>
                <a:ea typeface="宋体"/>
              </a:rPr>
              <a:t>一式两份</a:t>
            </a:r>
            <a:r>
              <a:rPr lang="en-US" altLang="zh-CN" b="0" i="0" u="none" strike="noStrike" kern="100" baseline="0" smtClean="0">
                <a:latin typeface="Cambria"/>
                <a:ea typeface="宋体"/>
              </a:rPr>
              <a:t>)</a:t>
            </a:r>
          </a:p>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2</a:t>
            </a:r>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技术合同登记用户注册表</a:t>
            </a:r>
            <a:r>
              <a:rPr lang="en-US" altLang="zh-CN" b="0" i="0" u="none" strike="noStrike" kern="100" baseline="0" smtClean="0">
                <a:latin typeface="Cambria"/>
                <a:ea typeface="宋体"/>
              </a:rPr>
              <a:t>》(</a:t>
            </a:r>
            <a:r>
              <a:rPr lang="zh-CN" altLang="en-US" b="0" i="0" u="none" strike="noStrike" kern="100" baseline="0" smtClean="0">
                <a:latin typeface="Cambria"/>
                <a:ea typeface="宋体"/>
              </a:rPr>
              <a:t>网上填</a:t>
            </a:r>
            <a:r>
              <a:rPr lang="en-US" altLang="zh-CN" b="0" i="0" u="none" strike="noStrike" kern="100" baseline="0" smtClean="0">
                <a:latin typeface="Cambria"/>
                <a:ea typeface="宋体"/>
              </a:rPr>
              <a:t>)</a:t>
            </a:r>
          </a:p>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3</a:t>
            </a:r>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技术合同登记表</a:t>
            </a:r>
            <a:r>
              <a:rPr lang="en-US" altLang="zh-CN" b="0" i="0" u="none" strike="noStrike" kern="100" baseline="0" smtClean="0">
                <a:latin typeface="Cambria"/>
                <a:ea typeface="宋体"/>
              </a:rPr>
              <a:t>》(</a:t>
            </a:r>
            <a:r>
              <a:rPr lang="zh-CN" altLang="en-US" b="0" i="0" u="none" strike="noStrike" kern="100" baseline="0" smtClean="0">
                <a:latin typeface="Cambria"/>
                <a:ea typeface="宋体"/>
              </a:rPr>
              <a:t>网上填</a:t>
            </a:r>
            <a:r>
              <a:rPr lang="en-US" altLang="zh-CN" b="0" i="0" u="none" strike="noStrike" kern="100" baseline="0" smtClean="0">
                <a:latin typeface="Cambria"/>
                <a:ea typeface="宋体"/>
              </a:rPr>
              <a:t>) </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A37236E2-F910-456F-B2F8-EEC95FE0D885}"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31</a:t>
            </a:fld>
            <a:endParaRPr lang="zh-CN" altLang="en-US"/>
          </a:p>
        </p:txBody>
      </p:sp>
    </p:spTree>
    <p:extLst>
      <p:ext uri="{BB962C8B-B14F-4D97-AF65-F5344CB8AC3E}">
        <p14:creationId xmlns:p14="http://schemas.microsoft.com/office/powerpoint/2010/main" val="24534416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不予登记的合同</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77500" lnSpcReduction="20000"/>
          </a:bodyPr>
          <a:lstStyle/>
          <a:p>
            <a:pPr marR="0" lvl="1" rtl="0"/>
            <a:r>
              <a:rPr lang="zh-CN" altLang="en-US" b="0" i="0" u="none" strike="noStrike" kern="100" baseline="0" smtClean="0">
                <a:latin typeface="Calibri"/>
                <a:ea typeface="宋体"/>
              </a:rPr>
              <a:t>（一）无效合同或未生效的合同；</a:t>
            </a:r>
          </a:p>
          <a:p>
            <a:pPr marR="0" lvl="1" rtl="0"/>
            <a:r>
              <a:rPr lang="zh-CN" altLang="en-US" b="0" i="0" u="none" strike="noStrike" kern="100" baseline="0" smtClean="0">
                <a:latin typeface="Calibri"/>
                <a:ea typeface="宋体"/>
              </a:rPr>
              <a:t>（二）非技术合同；</a:t>
            </a:r>
          </a:p>
          <a:p>
            <a:pPr marR="0" lvl="1" rtl="0"/>
            <a:r>
              <a:rPr lang="zh-CN" altLang="en-US" b="0" i="0" u="none" strike="noStrike" kern="100" baseline="0" smtClean="0">
                <a:latin typeface="Calibri"/>
                <a:ea typeface="宋体"/>
              </a:rPr>
              <a:t>（三）合同主体、技术标的、价款、报酬以及使用费约定不明确的；</a:t>
            </a:r>
          </a:p>
          <a:p>
            <a:pPr marR="0" lvl="1" rtl="0"/>
            <a:r>
              <a:rPr lang="zh-CN" altLang="en-US" b="0" i="0" u="none" strike="noStrike" kern="100" baseline="0" smtClean="0">
                <a:latin typeface="Calibri"/>
                <a:ea typeface="宋体"/>
              </a:rPr>
              <a:t>（四）国家规定需要有关部门审批的合同，未办理审批手续的；</a:t>
            </a:r>
          </a:p>
          <a:p>
            <a:pPr marR="0" lvl="1" rtl="0"/>
            <a:r>
              <a:rPr lang="zh-CN" altLang="en-US" b="0" i="0" u="none" strike="noStrike" kern="100" baseline="0" smtClean="0">
                <a:latin typeface="Calibri"/>
                <a:ea typeface="宋体"/>
              </a:rPr>
              <a:t>（五）合同名称与合同中的权利义务关系不一致的，登记机构要求当事人补正，当事人未予补正的；</a:t>
            </a:r>
          </a:p>
          <a:p>
            <a:pPr marR="0" lvl="1" rtl="0"/>
            <a:r>
              <a:rPr lang="zh-CN" altLang="en-US" b="0" i="0" u="none" strike="noStrike" kern="100" baseline="0" smtClean="0">
                <a:latin typeface="Calibri"/>
                <a:ea typeface="宋体"/>
              </a:rPr>
              <a:t>（六）合同条款含有非法垄断技术、妨碍技术进步等不合理限制条款的；</a:t>
            </a:r>
          </a:p>
          <a:p>
            <a:pPr marR="0" lvl="1" rtl="0"/>
            <a:r>
              <a:rPr lang="zh-CN" altLang="en-US" b="0" i="0" u="none" strike="noStrike" kern="100" baseline="0" smtClean="0">
                <a:latin typeface="Calibri"/>
                <a:ea typeface="宋体"/>
              </a:rPr>
              <a:t>（七）当事人不出具或者所出具的证明文件不符合要求的；</a:t>
            </a:r>
          </a:p>
          <a:p>
            <a:pPr marR="0" lvl="1" rtl="0"/>
            <a:r>
              <a:rPr lang="zh-CN" altLang="en-US" b="0" i="0" u="none" strike="noStrike" kern="100" baseline="0" smtClean="0">
                <a:latin typeface="Calibri"/>
                <a:ea typeface="宋体"/>
              </a:rPr>
              <a:t>（八）印章不齐全或者印章与书写名称不一致的；</a:t>
            </a:r>
          </a:p>
          <a:p>
            <a:pPr marR="0" lvl="1" rtl="0"/>
            <a:r>
              <a:rPr lang="zh-CN" altLang="en-US" b="0" i="0" u="none" strike="noStrike" kern="100" baseline="0" smtClean="0">
                <a:latin typeface="Calibri"/>
                <a:ea typeface="宋体"/>
              </a:rPr>
              <a:t>（九）其他不应认定登记的合同。</a:t>
            </a:r>
          </a:p>
          <a:p>
            <a:pPr marR="0" lvl="1" rtl="0"/>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3FAECC5-9915-408C-A166-2A7A70D59F34}"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32</a:t>
            </a:fld>
            <a:endParaRPr lang="zh-CN" altLang="en-US"/>
          </a:p>
        </p:txBody>
      </p:sp>
    </p:spTree>
    <p:extLst>
      <p:ext uri="{BB962C8B-B14F-4D97-AF65-F5344CB8AC3E}">
        <p14:creationId xmlns:p14="http://schemas.microsoft.com/office/powerpoint/2010/main" val="21919035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五、高新技术成果转化项目认定</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a:bodyPr>
          <a:lstStyle/>
          <a:p>
            <a:pPr marR="0" lvl="0" rtl="0"/>
            <a:r>
              <a:rPr lang="zh-CN" altLang="en-US" b="0" i="0" u="none" strike="noStrike" kern="100" baseline="0" smtClean="0">
                <a:latin typeface="Cambria"/>
                <a:ea typeface="宋体"/>
              </a:rPr>
              <a:t>政策依据</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2001</a:t>
            </a:r>
            <a:r>
              <a:rPr lang="zh-CN" altLang="en-US" b="0" i="0" u="none" strike="noStrike" kern="100" baseline="0" smtClean="0">
                <a:latin typeface="Calibri"/>
                <a:ea typeface="宋体"/>
              </a:rPr>
              <a:t>年，市政府发布</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北京市关于进一步促进高新技术产业发展的若干规定</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（京政发</a:t>
            </a:r>
            <a:r>
              <a:rPr lang="en-US" altLang="zh-CN" b="0" i="0" u="none" strike="noStrike" kern="100" baseline="0" smtClean="0">
                <a:latin typeface="Calibri"/>
                <a:ea typeface="宋体"/>
              </a:rPr>
              <a:t>〔2001〕38</a:t>
            </a:r>
            <a:r>
              <a:rPr lang="zh-CN" altLang="en-US" b="0" i="0" u="none" strike="noStrike" kern="100" baseline="0" smtClean="0">
                <a:latin typeface="Calibri"/>
                <a:ea typeface="宋体"/>
              </a:rPr>
              <a:t>号）。</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2011</a:t>
            </a:r>
            <a:r>
              <a:rPr lang="zh-CN" altLang="en-US" b="0" i="0" u="none" strike="noStrike" kern="100" baseline="0" smtClean="0">
                <a:latin typeface="Calibri"/>
                <a:ea typeface="宋体"/>
              </a:rPr>
              <a:t>年，市政府发布</a:t>
            </a:r>
            <a:r>
              <a:rPr lang="en-US" altLang="zh-CN" b="0" i="0" u="none" strike="noStrike" kern="100" baseline="0" smtClean="0">
                <a:latin typeface="Calibri"/>
                <a:ea typeface="宋体"/>
              </a:rPr>
              <a:t>《</a:t>
            </a:r>
            <a:r>
              <a:rPr lang="zh-CN" altLang="en-US" b="0" i="0" u="none" strike="noStrike" kern="100" baseline="0" smtClean="0">
                <a:latin typeface="Calibri"/>
                <a:ea typeface="宋体"/>
              </a:rPr>
              <a:t>关于进一步加大统筹力度支持高技术产业发展的若干意见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（京政发</a:t>
            </a:r>
            <a:r>
              <a:rPr lang="en-US" altLang="zh-CN" b="0" i="0" u="none" strike="noStrike" kern="100" baseline="0" smtClean="0">
                <a:latin typeface="Calibri"/>
                <a:ea typeface="宋体"/>
              </a:rPr>
              <a:t>〔2011〕73</a:t>
            </a:r>
            <a:r>
              <a:rPr lang="zh-CN" altLang="en-US" b="0" i="0" u="none" strike="noStrike" kern="100" baseline="0" smtClean="0">
                <a:latin typeface="Calibri"/>
                <a:ea typeface="宋体"/>
              </a:rPr>
              <a:t>号），废止原</a:t>
            </a:r>
            <a:r>
              <a:rPr lang="en-US" altLang="zh-CN" b="0" i="0" u="none" strike="noStrike" kern="100" baseline="0" smtClean="0">
                <a:latin typeface="Calibri"/>
                <a:ea typeface="宋体"/>
              </a:rPr>
              <a:t>38</a:t>
            </a:r>
            <a:r>
              <a:rPr lang="zh-CN" altLang="en-US" b="0" i="0" u="none" strike="noStrike" kern="100" baseline="0" smtClean="0">
                <a:latin typeface="Calibri"/>
                <a:ea typeface="宋体"/>
              </a:rPr>
              <a:t>号文，提出“继续推进科技成果转化项目认定制度，对经认定的成果转化项目，予以重点支持，推动企业进一步加强自主创新”。</a:t>
            </a:r>
          </a:p>
          <a:p>
            <a:pPr marR="0" lvl="1" rtl="0"/>
            <a:r>
              <a:rPr lang="zh-CN" altLang="en-US" b="0" i="0" u="none" strike="noStrike" kern="100" baseline="0" smtClean="0">
                <a:latin typeface="Calibri"/>
                <a:ea typeface="宋体"/>
              </a:rPr>
              <a:t>经市政府同意，市科委牵头研究对认定政策进行调整，起草</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北京市高新技术成果转化项目认定办法</a:t>
            </a:r>
            <a:r>
              <a:rPr lang="en-US" altLang="zh-CN" b="0" i="0" u="none" strike="noStrike" kern="100" baseline="0" smtClean="0">
                <a:latin typeface="Calibri"/>
                <a:ea typeface="宋体"/>
              </a:rPr>
              <a:t>》</a:t>
            </a:r>
            <a:r>
              <a:rPr lang="zh-CN" altLang="en-US" b="0" i="0" u="none" strike="noStrike" kern="100" baseline="0" smtClean="0">
                <a:latin typeface="Calibri"/>
                <a:ea typeface="宋体"/>
              </a:rPr>
              <a:t>，经中关村示范区领导小组第十三次会议审议通过。</a:t>
            </a:r>
            <a:r>
              <a:rPr lang="en-US" altLang="zh-CN" b="0" i="0" u="none" strike="noStrike" kern="100" baseline="0" smtClean="0">
                <a:latin typeface="Calibri"/>
                <a:ea typeface="宋体"/>
              </a:rPr>
              <a:t>6</a:t>
            </a:r>
            <a:r>
              <a:rPr lang="zh-CN" altLang="en-US" b="0" i="0" u="none" strike="noStrike" kern="100" baseline="0" smtClean="0">
                <a:latin typeface="Calibri"/>
                <a:ea typeface="宋体"/>
              </a:rPr>
              <a:t>月</a:t>
            </a:r>
            <a:r>
              <a:rPr lang="en-US" altLang="zh-CN" b="0" i="0" u="none" strike="noStrike" kern="100" baseline="0" smtClean="0">
                <a:latin typeface="Calibri"/>
                <a:ea typeface="宋体"/>
              </a:rPr>
              <a:t>14</a:t>
            </a:r>
            <a:r>
              <a:rPr lang="zh-CN" altLang="en-US" b="0" i="0" u="none" strike="noStrike" kern="100" baseline="0" smtClean="0">
                <a:latin typeface="Calibri"/>
                <a:ea typeface="宋体"/>
              </a:rPr>
              <a:t>日经市科委、市发改委、市财政局、市经信委、中关村管委会印发</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北京市高新技术成果转化项目认定办法</a:t>
            </a:r>
            <a:r>
              <a:rPr lang="en-US" altLang="zh-CN" b="0" i="0" u="none" strike="noStrike" kern="100" baseline="0" smtClean="0">
                <a:latin typeface="Calibri"/>
                <a:ea typeface="宋体"/>
              </a:rPr>
              <a:t>》</a:t>
            </a:r>
            <a:r>
              <a:rPr lang="zh-CN" altLang="en-US" b="0" i="0" u="none" strike="noStrike" kern="100" baseline="0" smtClean="0">
                <a:latin typeface="Calibri"/>
                <a:ea typeface="宋体"/>
              </a:rPr>
              <a:t>（</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[2012]329</a:t>
            </a:r>
            <a:r>
              <a:rPr lang="zh-CN" altLang="en-US" b="0" i="0" u="none" strike="noStrike" kern="100" baseline="0" smtClean="0">
                <a:latin typeface="Calibri"/>
                <a:ea typeface="宋体"/>
              </a:rPr>
              <a:t>号</a:t>
            </a:r>
            <a:r>
              <a:rPr lang="en-US" altLang="zh-CN" b="0" i="0" u="none" strike="noStrike" kern="100" baseline="0" smtClean="0">
                <a:latin typeface="Calibri"/>
                <a:ea typeface="宋体"/>
              </a:rPr>
              <a:t>)</a:t>
            </a:r>
            <a:r>
              <a:rPr lang="zh-CN" altLang="en-US" b="0" i="0" u="none" strike="noStrike" kern="100" baseline="0" smtClean="0">
                <a:latin typeface="Calibri"/>
                <a:ea typeface="宋体"/>
              </a:rPr>
              <a:t>。</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EBB6F155-7017-4CD3-993E-C7144B37E6AC}"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33</a:t>
            </a:fld>
            <a:endParaRPr lang="zh-CN" altLang="en-US"/>
          </a:p>
        </p:txBody>
      </p:sp>
    </p:spTree>
    <p:extLst>
      <p:ext uri="{BB962C8B-B14F-4D97-AF65-F5344CB8AC3E}">
        <p14:creationId xmlns:p14="http://schemas.microsoft.com/office/powerpoint/2010/main" val="3585648700"/>
      </p:ext>
    </p:extLst>
  </p:cSld>
  <p:clrMapOvr>
    <a:masterClrMapping/>
  </p:clrMapOvr>
  <p:transition spd="slow">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六、科技型中小企业技术创新资金</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zh-CN" altLang="en-US" b="0" i="0" u="none" strike="noStrike" kern="100" baseline="0" smtClean="0">
                <a:latin typeface="Cambria"/>
                <a:ea typeface="宋体"/>
              </a:rPr>
              <a:t>创新资金主要有无偿资助和贷款贴息两种方式，以无偿资助方式为主。</a:t>
            </a:r>
          </a:p>
          <a:p>
            <a:pPr marR="0" lvl="0" rtl="0"/>
            <a:r>
              <a:rPr lang="zh-CN" altLang="en-US" b="0" i="0" u="none" strike="noStrike" kern="100" baseline="0" smtClean="0">
                <a:latin typeface="Cambria"/>
                <a:ea typeface="宋体"/>
              </a:rPr>
              <a:t>（一）无偿资助</a:t>
            </a:r>
          </a:p>
          <a:p>
            <a:pPr marR="0" lvl="1" rtl="0"/>
            <a:r>
              <a:rPr lang="en-US" altLang="zh-CN" b="0" i="0" u="none" strike="noStrike" kern="100" baseline="0" smtClean="0">
                <a:latin typeface="Calibri"/>
                <a:ea typeface="宋体"/>
              </a:rPr>
              <a:t>1</a:t>
            </a:r>
            <a:r>
              <a:rPr lang="zh-CN" altLang="en-US" b="0" i="0" u="none" strike="noStrike" kern="100" baseline="0" smtClean="0">
                <a:latin typeface="Calibri"/>
                <a:ea typeface="宋体"/>
              </a:rPr>
              <a:t>、主要用于科技型中小企业技术创新中新项目、新技术、新产品研究开发及中试放大阶段的必要补助；</a:t>
            </a:r>
          </a:p>
          <a:p>
            <a:pPr marR="0" lvl="1" rtl="0"/>
            <a:r>
              <a:rPr lang="en-US" altLang="zh-CN" b="0" i="0" u="none" strike="noStrike" kern="100" baseline="0" smtClean="0">
                <a:latin typeface="Calibri"/>
                <a:ea typeface="宋体"/>
              </a:rPr>
              <a:t>2</a:t>
            </a:r>
            <a:r>
              <a:rPr lang="zh-CN" altLang="en-US" b="0" i="0" u="none" strike="noStrike" kern="100" baseline="0" smtClean="0">
                <a:latin typeface="Calibri"/>
                <a:ea typeface="宋体"/>
              </a:rPr>
              <a:t>、项目新增投资一般在</a:t>
            </a:r>
            <a:r>
              <a:rPr lang="en-US" altLang="zh-CN" b="0" i="0" u="none" strike="noStrike" kern="100" baseline="0" smtClean="0">
                <a:latin typeface="Calibri"/>
                <a:ea typeface="宋体"/>
              </a:rPr>
              <a:t>1000</a:t>
            </a:r>
            <a:r>
              <a:rPr lang="zh-CN" altLang="en-US" b="0" i="0" u="none" strike="noStrike" kern="100" baseline="0" smtClean="0">
                <a:latin typeface="Calibri"/>
                <a:ea typeface="宋体"/>
              </a:rPr>
              <a:t>万元以下，资金来源基本确定，投资结构合理，项目实施周期不超过</a:t>
            </a:r>
            <a:r>
              <a:rPr lang="en-US" altLang="zh-CN" b="0" i="0" u="none" strike="noStrike" kern="100" baseline="0" smtClean="0">
                <a:latin typeface="Calibri"/>
                <a:ea typeface="宋体"/>
              </a:rPr>
              <a:t>2</a:t>
            </a:r>
            <a:r>
              <a:rPr lang="zh-CN" altLang="en-US" b="0" i="0" u="none" strike="noStrike" kern="100" baseline="0" smtClean="0">
                <a:latin typeface="Calibri"/>
                <a:ea typeface="宋体"/>
              </a:rPr>
              <a:t>年；</a:t>
            </a:r>
          </a:p>
          <a:p>
            <a:pPr marR="0" lvl="1" rtl="0"/>
            <a:r>
              <a:rPr lang="en-US" altLang="zh-CN" b="0" i="0" u="none" strike="noStrike" kern="100" baseline="0" smtClean="0">
                <a:latin typeface="Calibri"/>
                <a:ea typeface="宋体"/>
              </a:rPr>
              <a:t>3</a:t>
            </a:r>
            <a:r>
              <a:rPr lang="zh-CN" altLang="en-US" b="0" i="0" u="none" strike="noStrike" kern="100" baseline="0" smtClean="0">
                <a:latin typeface="Calibri"/>
                <a:ea typeface="宋体"/>
              </a:rPr>
              <a:t>、企业需有与申请创新资金资助等额以上的自有资金匹配；</a:t>
            </a:r>
          </a:p>
          <a:p>
            <a:pPr marR="0" lvl="1" rtl="0"/>
            <a:r>
              <a:rPr lang="en-US" altLang="zh-CN" b="0" i="0" u="none" strike="noStrike" kern="100" baseline="0" smtClean="0">
                <a:latin typeface="Calibri"/>
                <a:ea typeface="宋体"/>
              </a:rPr>
              <a:t>4</a:t>
            </a:r>
            <a:r>
              <a:rPr lang="zh-CN" altLang="en-US" b="0" i="0" u="none" strike="noStrike" kern="100" baseline="0" smtClean="0">
                <a:latin typeface="Calibri"/>
                <a:ea typeface="宋体"/>
              </a:rPr>
              <a:t>、无偿资助数额一般不超过</a:t>
            </a:r>
            <a:r>
              <a:rPr lang="en-US" altLang="zh-CN" b="0" i="0" u="none" strike="noStrike" kern="100" baseline="0" smtClean="0">
                <a:latin typeface="Calibri"/>
                <a:ea typeface="宋体"/>
              </a:rPr>
              <a:t>60</a:t>
            </a:r>
            <a:r>
              <a:rPr lang="zh-CN" altLang="en-US" b="0" i="0" u="none" strike="noStrike" kern="100" baseline="0" smtClean="0">
                <a:latin typeface="Calibri"/>
                <a:ea typeface="宋体"/>
              </a:rPr>
              <a:t>万元，重大项目不超过</a:t>
            </a:r>
            <a:r>
              <a:rPr lang="en-US" altLang="zh-CN" b="0" i="0" u="none" strike="noStrike" kern="100" baseline="0" smtClean="0">
                <a:latin typeface="Calibri"/>
                <a:ea typeface="宋体"/>
              </a:rPr>
              <a:t>200</a:t>
            </a:r>
            <a:r>
              <a:rPr lang="zh-CN" altLang="en-US" b="0" i="0" u="none" strike="noStrike" kern="100" baseline="0" smtClean="0">
                <a:latin typeface="Calibri"/>
                <a:ea typeface="宋体"/>
              </a:rPr>
              <a:t>万元。</a:t>
            </a:r>
          </a:p>
          <a:p>
            <a:pPr marR="0" lvl="0" rtl="0"/>
            <a:r>
              <a:rPr lang="zh-CN" altLang="en-US" b="0" i="0" u="none" strike="noStrike" kern="100" baseline="0" smtClean="0">
                <a:latin typeface="Cambria"/>
                <a:ea typeface="宋体"/>
              </a:rPr>
              <a:t>（二）科技部科技型中小企业基金中，还涉及中小企业公共服务机构补助资金、创业投资引导基金项目的企业和机构的资助</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6F451DA6-F7BD-43DC-ADC4-B07D8E8FFFA0}"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34</a:t>
            </a:fld>
            <a:endParaRPr lang="zh-CN" altLang="en-US"/>
          </a:p>
        </p:txBody>
      </p:sp>
    </p:spTree>
    <p:extLst>
      <p:ext uri="{BB962C8B-B14F-4D97-AF65-F5344CB8AC3E}">
        <p14:creationId xmlns:p14="http://schemas.microsoft.com/office/powerpoint/2010/main" val="1966191755"/>
      </p:ext>
    </p:extLst>
  </p:cSld>
  <p:clrMapOvr>
    <a:masterClrMapping/>
  </p:clrMapOvr>
  <p:transition spd="slow">
    <p:pull/>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七、设计产业促进</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a:bodyPr>
          <a:lstStyle/>
          <a:p>
            <a:pPr marR="0" lvl="0" rtl="0"/>
            <a:r>
              <a:rPr lang="zh-CN" altLang="en-US" b="0" i="0" u="none" strike="noStrike" kern="100" baseline="0" smtClean="0">
                <a:latin typeface="Cambria"/>
                <a:ea typeface="宋体"/>
              </a:rPr>
              <a:t>政策依据</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北京市促进设计产业发展的指导意见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（京政发</a:t>
            </a:r>
            <a:r>
              <a:rPr lang="en-US" altLang="zh-CN" b="0" i="0" u="none" strike="noStrike" kern="100" baseline="0" smtClean="0">
                <a:latin typeface="Calibri"/>
                <a:ea typeface="宋体"/>
              </a:rPr>
              <a:t>〔2010〕29</a:t>
            </a:r>
            <a:r>
              <a:rPr lang="zh-CN" altLang="en-US" b="0" i="0" u="none" strike="noStrike" kern="100" baseline="0" smtClean="0">
                <a:latin typeface="Calibri"/>
                <a:ea typeface="宋体"/>
              </a:rPr>
              <a:t>号）</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北京市科学技术委员会关于进一步促进科技服务业发展的指导意见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〔2012〕40</a:t>
            </a:r>
            <a:r>
              <a:rPr lang="zh-CN" altLang="en-US" b="0" i="0" u="none" strike="noStrike" kern="100" baseline="0" smtClean="0">
                <a:latin typeface="Calibri"/>
                <a:ea typeface="宋体"/>
              </a:rPr>
              <a:t>号）</a:t>
            </a:r>
          </a:p>
          <a:p>
            <a:pPr marR="0" lvl="0" rtl="0"/>
            <a:r>
              <a:rPr lang="zh-CN" altLang="en-US" b="0" i="0" u="none" strike="noStrike" kern="100" baseline="0" smtClean="0">
                <a:latin typeface="Cambria"/>
                <a:ea typeface="宋体"/>
              </a:rPr>
              <a:t>目标</a:t>
            </a:r>
          </a:p>
          <a:p>
            <a:pPr marR="0" lvl="1" rtl="0"/>
            <a:r>
              <a:rPr lang="zh-CN" altLang="en-US" b="0" i="0" u="none" strike="noStrike" kern="100" baseline="0" smtClean="0">
                <a:latin typeface="Calibri"/>
                <a:ea typeface="宋体"/>
              </a:rPr>
              <a:t>以推进设计之都建设为核心，以塑造“北京设计”品牌、促进设计与产业融合为着力点，打造</a:t>
            </a:r>
            <a:r>
              <a:rPr lang="en-US" altLang="zh-CN" b="0" i="0" u="none" strike="noStrike" kern="100" baseline="0" smtClean="0">
                <a:latin typeface="Calibri"/>
                <a:ea typeface="宋体"/>
              </a:rPr>
              <a:t>2013</a:t>
            </a:r>
            <a:r>
              <a:rPr lang="zh-CN" altLang="en-US" b="0" i="0" u="none" strike="noStrike" kern="100" baseline="0" smtClean="0">
                <a:latin typeface="Calibri"/>
                <a:ea typeface="宋体"/>
              </a:rPr>
              <a:t>设计之都推广年</a:t>
            </a:r>
          </a:p>
          <a:p>
            <a:pPr marR="0" lvl="1" rtl="0"/>
            <a:r>
              <a:rPr lang="zh-CN" altLang="en-US" b="0" i="0" u="none" strike="noStrike" kern="100" baseline="0" smtClean="0">
                <a:latin typeface="Calibri"/>
                <a:ea typeface="宋体"/>
              </a:rPr>
              <a:t>推动北京设计走向世界</a:t>
            </a:r>
          </a:p>
          <a:p>
            <a:pPr marR="0" lvl="1" rtl="0"/>
            <a:r>
              <a:rPr lang="zh-CN" altLang="en-US" b="0" i="0" u="none" strike="noStrike" kern="100" baseline="0" smtClean="0">
                <a:latin typeface="Calibri"/>
                <a:ea typeface="宋体"/>
              </a:rPr>
              <a:t>提升设计自主创新能力，促进设计与产业融合，提升市民生活品质</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37FF6AB-A1B1-4D45-8528-B7AA973C3E24}"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35</a:t>
            </a:fld>
            <a:endParaRPr lang="zh-CN" altLang="en-US"/>
          </a:p>
        </p:txBody>
      </p:sp>
    </p:spTree>
    <p:extLst>
      <p:ext uri="{BB962C8B-B14F-4D97-AF65-F5344CB8AC3E}">
        <p14:creationId xmlns:p14="http://schemas.microsoft.com/office/powerpoint/2010/main" val="1063445098"/>
      </p:ext>
    </p:extLst>
  </p:cSld>
  <p:clrMapOvr>
    <a:masterClrMapping/>
  </p:clrMapOvr>
  <p:transition spd="slow">
    <p:pull/>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八、产业技术创新战略联盟建设</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77500" lnSpcReduction="20000"/>
          </a:bodyPr>
          <a:lstStyle/>
          <a:p>
            <a:pPr marR="0" lvl="0" rtl="0"/>
            <a:r>
              <a:rPr lang="zh-CN" altLang="en-US" b="0" i="0" u="none" strike="noStrike" kern="100" baseline="0" smtClean="0">
                <a:latin typeface="Cambria"/>
                <a:ea typeface="宋体"/>
              </a:rPr>
              <a:t>市科委联合其他部门发布了</a:t>
            </a:r>
            <a:r>
              <a:rPr lang="en-US" altLang="zh-CN" b="0" i="0" u="none" strike="noStrike" kern="100" baseline="0" smtClean="0">
                <a:latin typeface="Cambria"/>
                <a:ea typeface="宋体"/>
              </a:rPr>
              <a:t>《</a:t>
            </a:r>
            <a:r>
              <a:rPr lang="zh-CN" altLang="en-US" b="0" i="0" u="none" strike="noStrike" kern="100" baseline="0" smtClean="0">
                <a:latin typeface="Cambria"/>
                <a:ea typeface="宋体"/>
              </a:rPr>
              <a:t>关于促进产业技术创新战略联盟加快发展的意见</a:t>
            </a:r>
            <a:r>
              <a:rPr lang="en-US" altLang="zh-CN" b="0" i="0" u="none" strike="noStrike" kern="100" baseline="0" smtClean="0">
                <a:latin typeface="Cambria"/>
                <a:ea typeface="宋体"/>
              </a:rPr>
              <a:t>》</a:t>
            </a:r>
            <a:r>
              <a:rPr lang="zh-CN" altLang="en-US" b="0" i="0" u="none" strike="noStrike" kern="100" baseline="0" smtClean="0">
                <a:latin typeface="Cambria"/>
                <a:ea typeface="宋体"/>
              </a:rPr>
              <a:t>（京科发</a:t>
            </a:r>
            <a:r>
              <a:rPr lang="en-US" altLang="zh-CN" b="0" i="0" u="none" strike="noStrike" kern="100" baseline="0" smtClean="0">
                <a:latin typeface="Cambria"/>
                <a:ea typeface="宋体"/>
              </a:rPr>
              <a:t>[2011]303</a:t>
            </a:r>
            <a:r>
              <a:rPr lang="zh-CN" altLang="en-US" b="0" i="0" u="none" strike="noStrike" kern="100" baseline="0" smtClean="0">
                <a:latin typeface="Cambria"/>
                <a:ea typeface="宋体"/>
              </a:rPr>
              <a:t>号）等一批政策措施，将支持联盟发展作为当前的重要工作，自</a:t>
            </a:r>
            <a:r>
              <a:rPr lang="en-US" altLang="zh-CN" b="0" i="0" u="none" strike="noStrike" kern="100" baseline="0" smtClean="0">
                <a:latin typeface="Cambria"/>
                <a:ea typeface="宋体"/>
              </a:rPr>
              <a:t>2010</a:t>
            </a:r>
            <a:r>
              <a:rPr lang="zh-CN" altLang="en-US" b="0" i="0" u="none" strike="noStrike" kern="100" baseline="0" smtClean="0">
                <a:latin typeface="Cambria"/>
                <a:ea typeface="宋体"/>
              </a:rPr>
              <a:t>年起，设立“产业技术创新战略联盟建设”科技专项，为联盟发展营造有利环境三年来，市科委安排专项资金</a:t>
            </a:r>
            <a:r>
              <a:rPr lang="en-US" altLang="zh-CN" b="0" i="0" u="none" strike="noStrike" kern="100" baseline="0" smtClean="0">
                <a:latin typeface="Cambria"/>
                <a:ea typeface="宋体"/>
              </a:rPr>
              <a:t>5000</a:t>
            </a:r>
            <a:r>
              <a:rPr lang="zh-CN" altLang="en-US" b="0" i="0" u="none" strike="noStrike" kern="100" baseline="0" smtClean="0">
                <a:latin typeface="Cambria"/>
                <a:ea typeface="宋体"/>
              </a:rPr>
              <a:t>万元支持联盟发展，前两年共对</a:t>
            </a:r>
            <a:r>
              <a:rPr lang="en-US" altLang="zh-CN" b="0" i="0" u="none" strike="noStrike" kern="100" baseline="0" smtClean="0">
                <a:latin typeface="Cambria"/>
                <a:ea typeface="宋体"/>
              </a:rPr>
              <a:t>58</a:t>
            </a:r>
            <a:r>
              <a:rPr lang="zh-CN" altLang="en-US" b="0" i="0" u="none" strike="noStrike" kern="100" baseline="0" smtClean="0">
                <a:latin typeface="Cambria"/>
                <a:ea typeface="宋体"/>
              </a:rPr>
              <a:t>家联盟（其中有</a:t>
            </a:r>
            <a:r>
              <a:rPr lang="en-US" altLang="zh-CN" b="0" i="0" u="none" strike="noStrike" kern="100" baseline="0" smtClean="0">
                <a:latin typeface="Cambria"/>
                <a:ea typeface="宋体"/>
              </a:rPr>
              <a:t>21</a:t>
            </a:r>
            <a:r>
              <a:rPr lang="zh-CN" altLang="en-US" b="0" i="0" u="none" strike="noStrike" kern="100" baseline="0" smtClean="0">
                <a:latin typeface="Cambria"/>
                <a:ea typeface="宋体"/>
              </a:rPr>
              <a:t>家优秀联盟连续两年获得建设资</a:t>
            </a:r>
          </a:p>
          <a:p>
            <a:pPr marR="0" lvl="0" rtl="0"/>
            <a:r>
              <a:rPr lang="zh-CN" altLang="en-US" b="0" i="0" u="none" strike="noStrike" kern="100" baseline="0" smtClean="0">
                <a:latin typeface="Cambria"/>
                <a:ea typeface="宋体"/>
              </a:rPr>
              <a:t>金支持）支持</a:t>
            </a:r>
            <a:r>
              <a:rPr lang="en-US" altLang="zh-CN" b="0" i="0" u="none" strike="noStrike" kern="100" baseline="0" smtClean="0">
                <a:latin typeface="Cambria"/>
                <a:ea typeface="宋体"/>
              </a:rPr>
              <a:t>3000</a:t>
            </a:r>
            <a:r>
              <a:rPr lang="zh-CN" altLang="en-US" b="0" i="0" u="none" strike="noStrike" kern="100" baseline="0" smtClean="0">
                <a:latin typeface="Cambria"/>
                <a:ea typeface="宋体"/>
              </a:rPr>
              <a:t>万元专项资金，用于联盟能力建设，同时对联盟成员单位联合申报的</a:t>
            </a:r>
            <a:r>
              <a:rPr lang="en-US" altLang="zh-CN" b="0" i="0" u="none" strike="noStrike" kern="100" baseline="0" smtClean="0">
                <a:latin typeface="Cambria"/>
                <a:ea typeface="宋体"/>
              </a:rPr>
              <a:t>10</a:t>
            </a:r>
            <a:r>
              <a:rPr lang="zh-CN" altLang="en-US" b="0" i="0" u="none" strike="noStrike" kern="100" baseline="0" smtClean="0">
                <a:latin typeface="Cambria"/>
                <a:ea typeface="宋体"/>
              </a:rPr>
              <a:t>个共性技术研发及公共技术服务平台建设项目进行支持。</a:t>
            </a:r>
          </a:p>
          <a:p>
            <a:pPr marR="0" lvl="0" rtl="0"/>
            <a:r>
              <a:rPr lang="en-US" altLang="zh-CN" b="0" i="0" u="none" strike="noStrike" kern="100" baseline="0" smtClean="0">
                <a:latin typeface="Cambria"/>
                <a:ea typeface="宋体"/>
              </a:rPr>
              <a:t>1. </a:t>
            </a:r>
            <a:r>
              <a:rPr lang="zh-CN" altLang="en-US" b="0" i="0" u="none" strike="noStrike" kern="100" baseline="0" smtClean="0">
                <a:latin typeface="Cambria"/>
                <a:ea typeface="宋体"/>
              </a:rPr>
              <a:t>求利益之同</a:t>
            </a:r>
            <a:r>
              <a:rPr lang="en-US" altLang="zh-CN" b="0" i="0" u="none" strike="noStrike" kern="100" baseline="0" smtClean="0">
                <a:latin typeface="Cambria"/>
                <a:ea typeface="宋体"/>
              </a:rPr>
              <a:t>——</a:t>
            </a:r>
            <a:r>
              <a:rPr lang="zh-CN" altLang="en-US" b="0" i="0" u="none" strike="noStrike" kern="100" baseline="0" smtClean="0">
                <a:latin typeface="Cambria"/>
                <a:ea typeface="宋体"/>
              </a:rPr>
              <a:t>以满足合作各方的内在要求和共同利益为基点联盟是一种利益共同体，共同的长期战略利益是联盟组建和持续发展的重要基础。</a:t>
            </a:r>
          </a:p>
          <a:p>
            <a:pPr marR="0" lvl="0" rtl="0"/>
            <a:r>
              <a:rPr lang="en-US" altLang="zh-CN" b="0" i="0" u="none" strike="noStrike" kern="100" baseline="0" smtClean="0">
                <a:latin typeface="Cambria"/>
                <a:ea typeface="宋体"/>
              </a:rPr>
              <a:t>2. </a:t>
            </a:r>
            <a:r>
              <a:rPr lang="zh-CN" altLang="en-US" b="0" i="0" u="none" strike="noStrike" kern="100" baseline="0" smtClean="0">
                <a:latin typeface="Cambria"/>
                <a:ea typeface="宋体"/>
              </a:rPr>
              <a:t>立创新之本</a:t>
            </a:r>
            <a:r>
              <a:rPr lang="en-US" altLang="zh-CN" b="0" i="0" u="none" strike="noStrike" kern="100" baseline="0" smtClean="0">
                <a:latin typeface="Cambria"/>
                <a:ea typeface="宋体"/>
              </a:rPr>
              <a:t>——</a:t>
            </a:r>
            <a:r>
              <a:rPr lang="zh-CN" altLang="en-US" b="0" i="0" u="none" strike="noStrike" kern="100" baseline="0" smtClean="0">
                <a:latin typeface="Cambria"/>
                <a:ea typeface="宋体"/>
              </a:rPr>
              <a:t>以提升企业自主创新能力和产业核心竞争力为基点，加快产业技术联盟构建和发展对增强企业自主创新能力，提升产业核心竞争力，加快建立技术创新体系，实现国家创新体系建设的突破具有重要意义。</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06DA3875-BA91-4F9D-92F1-56A1EBE214DD}"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36</a:t>
            </a:fld>
            <a:endParaRPr lang="zh-CN" altLang="en-US"/>
          </a:p>
        </p:txBody>
      </p:sp>
    </p:spTree>
    <p:extLst>
      <p:ext uri="{BB962C8B-B14F-4D97-AF65-F5344CB8AC3E}">
        <p14:creationId xmlns:p14="http://schemas.microsoft.com/office/powerpoint/2010/main" val="1986778984"/>
      </p:ext>
    </p:extLst>
  </p:cSld>
  <p:clrMapOvr>
    <a:masterClrMapping/>
  </p:clrMapOvr>
  <p:transition spd="slow">
    <p:pull/>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九、技术转移专项</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lnSpcReduction="10000"/>
          </a:bodyPr>
          <a:lstStyle/>
          <a:p>
            <a:pPr marR="0" lvl="0" rtl="0"/>
            <a:r>
              <a:rPr lang="zh-CN" altLang="en-US" b="0" i="0" u="none" strike="noStrike" kern="100" baseline="0" smtClean="0">
                <a:latin typeface="Cambria"/>
                <a:ea typeface="宋体"/>
              </a:rPr>
              <a:t>政策依据</a:t>
            </a:r>
          </a:p>
          <a:p>
            <a:pPr marR="0" lvl="1" rtl="0"/>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北京市科学技术委员会关于进一步促进科技服务业发展的指导意见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[2012]44</a:t>
            </a:r>
            <a:r>
              <a:rPr lang="zh-CN" altLang="en-US" b="0" i="0" u="none" strike="noStrike" kern="100" baseline="0" smtClean="0">
                <a:latin typeface="Calibri"/>
                <a:ea typeface="宋体"/>
              </a:rPr>
              <a:t>号）重点支持方向（预计五月中下旬发布项目征集指南）</a:t>
            </a:r>
          </a:p>
          <a:p>
            <a:pPr marR="0" lvl="1" rtl="0"/>
            <a:r>
              <a:rPr lang="zh-CN" altLang="en-US" b="0" i="0" u="none" strike="noStrike" kern="100" baseline="0" smtClean="0">
                <a:latin typeface="Calibri"/>
                <a:ea typeface="宋体"/>
              </a:rPr>
              <a:t>提升服务能力，创新服务模式。提升机构专业化服务能力，鼓励机构集成创新，探索特色服务模式。</a:t>
            </a:r>
          </a:p>
          <a:p>
            <a:pPr marR="0" lvl="1" rtl="0"/>
            <a:r>
              <a:rPr lang="zh-CN" altLang="en-US" b="0" i="0" u="none" strike="noStrike" kern="100" baseline="0" smtClean="0">
                <a:latin typeface="Calibri"/>
                <a:ea typeface="宋体"/>
              </a:rPr>
              <a:t>开展人才培养，完善队伍建设。引导机构培养技术转移人才，逐步建设完善技术经纪人队伍。</a:t>
            </a:r>
          </a:p>
          <a:p>
            <a:pPr marR="0" lvl="1" rtl="0"/>
            <a:r>
              <a:rPr lang="zh-CN" altLang="en-US" b="0" i="0" u="none" strike="noStrike" kern="100" baseline="0" smtClean="0">
                <a:latin typeface="Calibri"/>
                <a:ea typeface="宋体"/>
              </a:rPr>
              <a:t>注重服务标准，规范管理流程。贯彻落实北京市地方标准</a:t>
            </a:r>
            <a:r>
              <a:rPr lang="en-US" altLang="zh-CN" b="0" i="0" u="none" strike="noStrike" kern="100" baseline="0" smtClean="0">
                <a:latin typeface="Calibri"/>
                <a:ea typeface="宋体"/>
              </a:rPr>
              <a:t>《</a:t>
            </a:r>
            <a:r>
              <a:rPr lang="zh-CN" altLang="en-US" b="0" i="0" u="none" strike="noStrike" kern="100" baseline="0" smtClean="0">
                <a:latin typeface="Calibri"/>
                <a:ea typeface="宋体"/>
              </a:rPr>
              <a:t>技术转移服务规范</a:t>
            </a:r>
            <a:r>
              <a:rPr lang="en-US" altLang="zh-CN" b="0" i="0" u="none" strike="noStrike" kern="100" baseline="0" smtClean="0">
                <a:latin typeface="Calibri"/>
                <a:ea typeface="宋体"/>
              </a:rPr>
              <a:t>》</a:t>
            </a:r>
            <a:r>
              <a:rPr lang="zh-CN" altLang="en-US" b="0" i="0" u="none" strike="noStrike" kern="100" baseline="0" smtClean="0">
                <a:latin typeface="Calibri"/>
                <a:ea typeface="宋体"/>
              </a:rPr>
              <a:t>，鼓励机构规范化管理发展。</a:t>
            </a:r>
          </a:p>
          <a:p>
            <a:pPr marR="0" lvl="1" rtl="0"/>
            <a:r>
              <a:rPr lang="zh-CN" altLang="en-US" b="0" i="0" u="none" strike="noStrike" kern="100" baseline="0" smtClean="0">
                <a:latin typeface="Calibri"/>
                <a:ea typeface="宋体"/>
              </a:rPr>
              <a:t>跟踪技术成果，实现转化落地。引导机构为科技成果在京转化落地服务，推动首都科技服务业发展。</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61928131-B331-438F-B598-F8349F77835B}"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37</a:t>
            </a:fld>
            <a:endParaRPr lang="zh-CN" altLang="en-US"/>
          </a:p>
        </p:txBody>
      </p:sp>
    </p:spTree>
    <p:extLst>
      <p:ext uri="{BB962C8B-B14F-4D97-AF65-F5344CB8AC3E}">
        <p14:creationId xmlns:p14="http://schemas.microsoft.com/office/powerpoint/2010/main" val="3228033454"/>
      </p:ext>
    </p:extLst>
  </p:cSld>
  <p:clrMapOvr>
    <a:masterClrMapping/>
  </p:clrMapOvr>
  <p:transition spd="slow">
    <p:pull/>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十、工程技术服务促进</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1" rtl="0"/>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北京市科学技术委员会关于进一步促进科技服务业发展的指导意见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〔2012〕40</a:t>
            </a:r>
            <a:r>
              <a:rPr lang="zh-CN" altLang="en-US" b="0" i="0" u="none" strike="noStrike" kern="100" baseline="0" smtClean="0">
                <a:latin typeface="Calibri"/>
                <a:ea typeface="宋体"/>
              </a:rPr>
              <a:t>号）重点支持</a:t>
            </a:r>
          </a:p>
          <a:p>
            <a:pPr marR="0" lvl="1" rtl="0"/>
            <a:r>
              <a:rPr lang="zh-CN" altLang="en-US" b="0" i="0" u="none" strike="noStrike" kern="100" baseline="0" smtClean="0">
                <a:latin typeface="Calibri"/>
                <a:ea typeface="宋体"/>
              </a:rPr>
              <a:t>充分发挥首都丰富的科技智力资源优势，强化科技对经济社会发展的支撑引领作用，提升“北京服务”的辐射力和影响力</a:t>
            </a:r>
          </a:p>
          <a:p>
            <a:pPr marR="0" lvl="1" rtl="0"/>
            <a:r>
              <a:rPr lang="zh-CN" altLang="en-US" b="0" i="0" u="none" strike="noStrike" kern="100" baseline="0" smtClean="0">
                <a:latin typeface="Calibri"/>
                <a:ea typeface="宋体"/>
              </a:rPr>
              <a:t>以技术创新为核心开展工程总包、分包</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EE77391A-FFD6-482C-B9AF-CAB482A3B555}"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38</a:t>
            </a:fld>
            <a:endParaRPr lang="zh-CN" altLang="en-US"/>
          </a:p>
        </p:txBody>
      </p:sp>
    </p:spTree>
    <p:extLst>
      <p:ext uri="{BB962C8B-B14F-4D97-AF65-F5344CB8AC3E}">
        <p14:creationId xmlns:p14="http://schemas.microsoft.com/office/powerpoint/2010/main" val="106404018"/>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一、高新技术企业认定</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认定条件</a:t>
            </a:r>
          </a:p>
          <a:p>
            <a:pPr marR="0" lvl="0" rtl="0"/>
            <a:r>
              <a:rPr lang="zh-CN" altLang="en-US" b="0" i="0" u="none" strike="noStrike" kern="100" baseline="0" smtClean="0">
                <a:latin typeface="Cambria"/>
                <a:ea typeface="宋体"/>
              </a:rPr>
              <a:t>具体评定方法</a:t>
            </a:r>
          </a:p>
          <a:p>
            <a:pPr marR="0" lvl="0" rtl="0"/>
            <a:r>
              <a:rPr lang="zh-CN" altLang="en-US" b="0" i="0" u="none" strike="noStrike" kern="100" baseline="0" smtClean="0">
                <a:latin typeface="Cambria"/>
                <a:ea typeface="宋体"/>
              </a:rPr>
              <a:t>申报流程</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1F7F3FD0-30D5-400E-923D-62084362B349}"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4</a:t>
            </a:fld>
            <a:endParaRPr lang="zh-CN" altLang="en-US"/>
          </a:p>
        </p:txBody>
      </p:sp>
    </p:spTree>
    <p:extLst>
      <p:ext uri="{BB962C8B-B14F-4D97-AF65-F5344CB8AC3E}">
        <p14:creationId xmlns:p14="http://schemas.microsoft.com/office/powerpoint/2010/main" val="168154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85000" lnSpcReduction="10000"/>
          </a:bodyPr>
          <a:lstStyle/>
          <a:p>
            <a:pPr marR="0" lvl="0" rtl="0"/>
            <a:r>
              <a:rPr lang="en-US" altLang="zh-CN" b="0" i="0" u="none" strike="noStrike" kern="100" baseline="0" smtClean="0">
                <a:latin typeface="Cambria"/>
                <a:ea typeface="宋体"/>
              </a:rPr>
              <a:t>1. 《</a:t>
            </a:r>
            <a:r>
              <a:rPr lang="zh-CN" altLang="en-US" b="0" i="0" u="none" strike="noStrike" kern="100" baseline="0" smtClean="0">
                <a:latin typeface="Cambria"/>
                <a:ea typeface="宋体"/>
              </a:rPr>
              <a:t>中华人民共和国企业所得税法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[2007]63</a:t>
            </a:r>
            <a:r>
              <a:rPr lang="zh-CN" altLang="en-US" b="0" i="0" u="none" strike="noStrike" kern="100" baseline="0" smtClean="0">
                <a:latin typeface="Cambria"/>
                <a:ea typeface="宋体"/>
              </a:rPr>
              <a:t>号令）第二十八条：国家需要重点扶持的高新技术企业，减按</a:t>
            </a:r>
            <a:r>
              <a:rPr lang="en-US" altLang="zh-CN" b="0" i="0" u="none" strike="noStrike" kern="100" baseline="0" smtClean="0">
                <a:latin typeface="Cambria"/>
                <a:ea typeface="宋体"/>
              </a:rPr>
              <a:t>15</a:t>
            </a:r>
            <a:r>
              <a:rPr lang="zh-CN" altLang="en-US" b="0" i="0" u="none" strike="noStrike" kern="100" baseline="0" smtClean="0">
                <a:latin typeface="Cambria"/>
                <a:ea typeface="宋体"/>
              </a:rPr>
              <a:t>％的税率征收企业所得税。</a:t>
            </a:r>
          </a:p>
          <a:p>
            <a:pPr marR="0" lvl="0" rtl="0"/>
            <a:r>
              <a:rPr lang="en-US" altLang="zh-CN" b="0" i="0" u="none" strike="noStrike" kern="100" baseline="0" smtClean="0">
                <a:latin typeface="Cambria"/>
                <a:ea typeface="宋体"/>
              </a:rPr>
              <a:t>2. </a:t>
            </a:r>
            <a:r>
              <a:rPr lang="zh-CN" altLang="en-US" b="0" i="0" u="none" strike="noStrike" kern="100" baseline="0" smtClean="0">
                <a:latin typeface="Cambria"/>
                <a:ea typeface="宋体"/>
              </a:rPr>
              <a:t>科技部、财政部、税务总局</a:t>
            </a:r>
            <a:r>
              <a:rPr lang="en-US" altLang="zh-CN" b="0" i="0" u="none" strike="noStrike" kern="100" baseline="0" smtClean="0">
                <a:latin typeface="Cambria"/>
                <a:ea typeface="宋体"/>
              </a:rPr>
              <a:t>《</a:t>
            </a:r>
            <a:r>
              <a:rPr lang="zh-CN" altLang="en-US" b="0" i="0" u="none" strike="noStrike" kern="100" baseline="0" smtClean="0">
                <a:latin typeface="Cambria"/>
                <a:ea typeface="宋体"/>
              </a:rPr>
              <a:t>高新技术企业认定管理办法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（国科发火</a:t>
            </a:r>
            <a:r>
              <a:rPr lang="en-US" altLang="zh-CN" b="0" i="0" u="none" strike="noStrike" kern="100" baseline="0" smtClean="0">
                <a:latin typeface="Cambria"/>
                <a:ea typeface="宋体"/>
              </a:rPr>
              <a:t>[2008]172</a:t>
            </a:r>
            <a:r>
              <a:rPr lang="zh-CN" altLang="en-US" b="0" i="0" u="none" strike="noStrike" kern="100" baseline="0" smtClean="0">
                <a:latin typeface="Cambria"/>
                <a:ea typeface="宋体"/>
              </a:rPr>
              <a:t>号）。</a:t>
            </a:r>
          </a:p>
          <a:p>
            <a:pPr marR="0" lvl="0" rtl="0"/>
            <a:r>
              <a:rPr lang="en-US" altLang="zh-CN" b="0" i="0" u="none" strike="noStrike" kern="100" baseline="0" smtClean="0">
                <a:latin typeface="Cambria"/>
                <a:ea typeface="宋体"/>
              </a:rPr>
              <a:t>3. </a:t>
            </a:r>
            <a:r>
              <a:rPr lang="zh-CN" altLang="en-US" b="0" i="0" u="none" strike="noStrike" kern="100" baseline="0" smtClean="0">
                <a:latin typeface="Cambria"/>
                <a:ea typeface="宋体"/>
              </a:rPr>
              <a:t>科技部、财政部、税务总局</a:t>
            </a:r>
            <a:r>
              <a:rPr lang="en-US" altLang="zh-CN" b="0" i="0" u="none" strike="noStrike" kern="100" baseline="0" smtClean="0">
                <a:latin typeface="Cambria"/>
                <a:ea typeface="宋体"/>
              </a:rPr>
              <a:t>《</a:t>
            </a:r>
            <a:r>
              <a:rPr lang="zh-CN" altLang="en-US" b="0" i="0" u="none" strike="noStrike" kern="100" baseline="0" smtClean="0">
                <a:latin typeface="Cambria"/>
                <a:ea typeface="宋体"/>
              </a:rPr>
              <a:t>高新技术企业认定管理工作指引</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（国科发火</a:t>
            </a:r>
            <a:r>
              <a:rPr lang="en-US" altLang="zh-CN" b="0" i="0" u="none" strike="noStrike" kern="100" baseline="0" smtClean="0">
                <a:latin typeface="Cambria"/>
                <a:ea typeface="宋体"/>
              </a:rPr>
              <a:t>[2008]362</a:t>
            </a:r>
            <a:r>
              <a:rPr lang="zh-CN" altLang="en-US" b="0" i="0" u="none" strike="noStrike" kern="100" baseline="0" smtClean="0">
                <a:latin typeface="Cambria"/>
                <a:ea typeface="宋体"/>
              </a:rPr>
              <a:t>号）。</a:t>
            </a:r>
          </a:p>
          <a:p>
            <a:pPr marR="0" lvl="0" rtl="0"/>
            <a:r>
              <a:rPr lang="en-US" altLang="zh-CN" b="0" i="0" u="none" strike="noStrike" kern="100" baseline="0" smtClean="0">
                <a:latin typeface="Cambria"/>
                <a:ea typeface="宋体"/>
              </a:rPr>
              <a:t>4. </a:t>
            </a:r>
            <a:r>
              <a:rPr lang="zh-CN" altLang="en-US" b="0" i="0" u="none" strike="noStrike" kern="100" baseline="0" smtClean="0">
                <a:latin typeface="Cambria"/>
                <a:ea typeface="宋体"/>
              </a:rPr>
              <a:t>市科委、市财政局、市国税局、市地税局</a:t>
            </a:r>
            <a:r>
              <a:rPr lang="en-US" altLang="zh-CN" b="0" i="0" u="none" strike="noStrike" kern="100" baseline="0" smtClean="0">
                <a:latin typeface="Cambria"/>
                <a:ea typeface="宋体"/>
              </a:rPr>
              <a:t>《</a:t>
            </a:r>
            <a:r>
              <a:rPr lang="zh-CN" altLang="en-US" b="0" i="0" u="none" strike="noStrike" kern="100" baseline="0" smtClean="0">
                <a:latin typeface="Cambria"/>
                <a:ea typeface="宋体"/>
              </a:rPr>
              <a:t>北京市高新技术企业认定管理工作实施方案</a:t>
            </a:r>
            <a:r>
              <a:rPr lang="en-US" altLang="zh-CN" b="0" i="0" u="none" strike="noStrike" kern="100" baseline="0" smtClean="0">
                <a:latin typeface="Cambria"/>
                <a:ea typeface="宋体"/>
              </a:rPr>
              <a:t>》</a:t>
            </a:r>
            <a:r>
              <a:rPr lang="zh-CN" altLang="en-US" b="0" i="0" u="none" strike="noStrike" kern="100" baseline="0" smtClean="0">
                <a:latin typeface="Cambria"/>
                <a:ea typeface="宋体"/>
              </a:rPr>
              <a:t>（京科高发</a:t>
            </a:r>
            <a:r>
              <a:rPr lang="en-US" altLang="zh-CN" b="0" i="0" u="none" strike="noStrike" kern="100" baseline="0" smtClean="0">
                <a:latin typeface="Cambria"/>
                <a:ea typeface="宋体"/>
              </a:rPr>
              <a:t>[2008]434</a:t>
            </a:r>
            <a:r>
              <a:rPr lang="zh-CN" altLang="en-US" b="0" i="0" u="none" strike="noStrike" kern="100" baseline="0" smtClean="0">
                <a:latin typeface="Cambria"/>
                <a:ea typeface="宋体"/>
              </a:rPr>
              <a:t>号）。</a:t>
            </a:r>
          </a:p>
          <a:p>
            <a:pPr marR="0" lvl="0" rtl="0"/>
            <a:r>
              <a:rPr lang="en-US" altLang="zh-CN" b="0" i="0" u="none" strike="noStrike" kern="100" baseline="0" smtClean="0">
                <a:latin typeface="Cambria"/>
                <a:ea typeface="宋体"/>
              </a:rPr>
              <a:t>5.《</a:t>
            </a:r>
            <a:r>
              <a:rPr lang="zh-CN" altLang="en-US" b="0" i="0" u="none" strike="noStrike" kern="100" baseline="0" smtClean="0">
                <a:latin typeface="Cambria"/>
                <a:ea typeface="宋体"/>
              </a:rPr>
              <a:t>关于完善中关村国家自主创新示范区高新技术企业认定管理试点工作的通知</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（国科发火</a:t>
            </a:r>
            <a:r>
              <a:rPr lang="en-US" altLang="zh-CN" b="0" i="0" u="none" strike="noStrike" kern="100" baseline="0" smtClean="0">
                <a:latin typeface="Cambria"/>
                <a:ea typeface="宋体"/>
              </a:rPr>
              <a:t>〔2011〕90</a:t>
            </a:r>
            <a:r>
              <a:rPr lang="zh-CN" altLang="en-US" b="0" i="0" u="none" strike="noStrike" kern="100" baseline="0" smtClean="0">
                <a:latin typeface="Cambria"/>
                <a:ea typeface="宋体"/>
              </a:rPr>
              <a:t>号）。</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7EC549A0-40B5-44F2-B5DA-7D251196757A}"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5</a:t>
            </a:fld>
            <a:endParaRPr lang="zh-CN" altLang="en-US"/>
          </a:p>
        </p:txBody>
      </p:sp>
    </p:spTree>
    <p:extLst>
      <p:ext uri="{BB962C8B-B14F-4D97-AF65-F5344CB8AC3E}">
        <p14:creationId xmlns:p14="http://schemas.microsoft.com/office/powerpoint/2010/main" val="1760681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7B0FE60-785C-4D5D-A47D-BDB9346F2E98}" type="datetime2">
              <a:rPr lang="zh-CN" altLang="en-US" smtClean="0"/>
              <a:t>2017年1月9日</a:t>
            </a:fld>
            <a:endParaRPr lang="zh-CN" altLang="en-US"/>
          </a:p>
        </p:txBody>
      </p:sp>
      <p:sp>
        <p:nvSpPr>
          <p:cNvPr id="8" name="灯片编号占位符 7"/>
          <p:cNvSpPr>
            <a:spLocks noGrp="1"/>
          </p:cNvSpPr>
          <p:nvPr>
            <p:ph type="sldNum" sz="quarter" idx="12"/>
          </p:nvPr>
        </p:nvSpPr>
        <p:spPr/>
        <p:txBody>
          <a:bodyPr/>
          <a:lstStyle/>
          <a:p>
            <a:fld id="{DCD1D162-2224-4022-A27A-1C4571D2DC32}" type="slidenum">
              <a:rPr lang="zh-CN" altLang="en-US" smtClean="0"/>
              <a:t>6</a:t>
            </a:fld>
            <a:endParaRPr lang="zh-CN" altLang="en-US"/>
          </a:p>
        </p:txBody>
      </p:sp>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认定条件</a:t>
            </a:r>
            <a:endParaRPr lang="zh-CN" altLang="en-US" b="0" i="0" u="none" strike="noStrike" kern="2200" baseline="0" smtClean="0">
              <a:latin typeface="Times New Roman"/>
              <a:ea typeface="黑体"/>
            </a:endParaRPr>
          </a:p>
        </p:txBody>
      </p:sp>
      <p:graphicFrame>
        <p:nvGraphicFramePr>
          <p:cNvPr id="6" name="表格 5"/>
          <p:cNvGraphicFramePr>
            <a:graphicFrameLocks noGrp="1"/>
          </p:cNvGraphicFramePr>
          <p:nvPr>
            <p:extLst>
              <p:ext uri="{D42A27DB-BD31-4B8C-83A1-F6EECF244321}">
                <p14:modId xmlns:p14="http://schemas.microsoft.com/office/powerpoint/2010/main" val="1304680912"/>
              </p:ext>
            </p:extLst>
          </p:nvPr>
        </p:nvGraphicFramePr>
        <p:xfrm>
          <a:off x="1187624" y="1484784"/>
          <a:ext cx="7200799" cy="4680522"/>
        </p:xfrm>
        <a:graphic>
          <a:graphicData uri="http://schemas.openxmlformats.org/drawingml/2006/table">
            <a:tbl>
              <a:tblPr firstRow="1" firstCol="1" bandRow="1">
                <a:tableStyleId>{D27102A9-8310-4765-A935-A1911B00CA55}</a:tableStyleId>
              </a:tblPr>
              <a:tblGrid>
                <a:gridCol w="1228168"/>
                <a:gridCol w="5972631"/>
              </a:tblGrid>
              <a:tr h="296952">
                <a:tc>
                  <a:txBody>
                    <a:bodyPr/>
                    <a:lstStyle/>
                    <a:p>
                      <a:pPr algn="l">
                        <a:spcAft>
                          <a:spcPts val="0"/>
                        </a:spcAft>
                      </a:pPr>
                      <a:r>
                        <a:rPr lang="zh-CN" sz="1400" kern="100" dirty="0">
                          <a:solidFill>
                            <a:srgbClr val="7030A0"/>
                          </a:solidFill>
                          <a:effectLst/>
                        </a:rPr>
                        <a:t>项目</a:t>
                      </a:r>
                      <a:endParaRPr lang="zh-CN" sz="1400" kern="100" dirty="0">
                        <a:solidFill>
                          <a:srgbClr val="7030A0"/>
                        </a:solidFill>
                        <a:effectLst/>
                        <a:latin typeface="Calibri"/>
                        <a:ea typeface="宋体"/>
                        <a:cs typeface="Times New Roman"/>
                      </a:endParaRPr>
                    </a:p>
                  </a:txBody>
                  <a:tcPr marL="68580" marR="68580" marT="0" marB="0" anchor="ctr"/>
                </a:tc>
                <a:tc>
                  <a:txBody>
                    <a:bodyPr/>
                    <a:lstStyle/>
                    <a:p>
                      <a:pPr algn="l">
                        <a:spcAft>
                          <a:spcPts val="0"/>
                        </a:spcAft>
                      </a:pPr>
                      <a:r>
                        <a:rPr lang="zh-CN" sz="1400" kern="100">
                          <a:solidFill>
                            <a:srgbClr val="7030A0"/>
                          </a:solidFill>
                          <a:effectLst/>
                        </a:rPr>
                        <a:t>规定条件</a:t>
                      </a:r>
                      <a:endParaRPr lang="zh-CN" sz="1400" kern="100">
                        <a:solidFill>
                          <a:srgbClr val="7030A0"/>
                        </a:solidFill>
                        <a:effectLst/>
                        <a:latin typeface="Calibri"/>
                        <a:ea typeface="宋体"/>
                        <a:cs typeface="Times New Roman"/>
                      </a:endParaRPr>
                    </a:p>
                  </a:txBody>
                  <a:tcPr marL="68580" marR="68580" marT="0" marB="0" anchor="ctr"/>
                </a:tc>
              </a:tr>
              <a:tr h="890854">
                <a:tc>
                  <a:txBody>
                    <a:bodyPr/>
                    <a:lstStyle/>
                    <a:p>
                      <a:pPr algn="l">
                        <a:spcAft>
                          <a:spcPts val="0"/>
                        </a:spcAft>
                      </a:pPr>
                      <a:r>
                        <a:rPr lang="zh-CN" sz="1400" kern="100">
                          <a:solidFill>
                            <a:srgbClr val="7030A0"/>
                          </a:solidFill>
                          <a:effectLst/>
                        </a:rPr>
                        <a:t>自主知识产权</a:t>
                      </a:r>
                      <a:endParaRPr lang="zh-CN" sz="1400" kern="100">
                        <a:solidFill>
                          <a:srgbClr val="7030A0"/>
                        </a:solidFill>
                        <a:effectLst/>
                        <a:latin typeface="Calibri"/>
                        <a:ea typeface="宋体"/>
                        <a:cs typeface="Times New Roman"/>
                      </a:endParaRPr>
                    </a:p>
                  </a:txBody>
                  <a:tcPr marL="68580" marR="68580" marT="0" marB="0" anchor="ctr"/>
                </a:tc>
                <a:tc>
                  <a:txBody>
                    <a:bodyPr/>
                    <a:lstStyle/>
                    <a:p>
                      <a:pPr algn="l">
                        <a:spcAft>
                          <a:spcPts val="0"/>
                        </a:spcAft>
                      </a:pPr>
                      <a:r>
                        <a:rPr lang="zh-CN" sz="1400" kern="100" dirty="0">
                          <a:solidFill>
                            <a:srgbClr val="7030A0"/>
                          </a:solidFill>
                          <a:effectLst/>
                        </a:rPr>
                        <a:t>在中国境内（不含港、澳、台地区）注册的企业，近三年内通过自主研发、受让、受赠、并购等方式，或通过</a:t>
                      </a:r>
                      <a:r>
                        <a:rPr lang="en-US" sz="1400" kern="100" dirty="0">
                          <a:solidFill>
                            <a:srgbClr val="7030A0"/>
                          </a:solidFill>
                          <a:effectLst/>
                        </a:rPr>
                        <a:t>5</a:t>
                      </a:r>
                      <a:r>
                        <a:rPr lang="zh-CN" sz="1400" kern="100" dirty="0">
                          <a:solidFill>
                            <a:srgbClr val="7030A0"/>
                          </a:solidFill>
                          <a:effectLst/>
                        </a:rPr>
                        <a:t>年以上的独占许可方式，对其主要产品（服务）的核心技术拥有自主知识产权</a:t>
                      </a:r>
                      <a:endParaRPr lang="zh-CN" sz="1400" kern="100" dirty="0">
                        <a:solidFill>
                          <a:srgbClr val="7030A0"/>
                        </a:solidFill>
                        <a:effectLst/>
                        <a:latin typeface="Calibri"/>
                        <a:ea typeface="宋体"/>
                        <a:cs typeface="Times New Roman"/>
                      </a:endParaRPr>
                    </a:p>
                  </a:txBody>
                  <a:tcPr marL="68580" marR="68580" marT="0" marB="0" anchor="ctr"/>
                </a:tc>
              </a:tr>
              <a:tr h="296952">
                <a:tc>
                  <a:txBody>
                    <a:bodyPr/>
                    <a:lstStyle/>
                    <a:p>
                      <a:pPr algn="l">
                        <a:spcAft>
                          <a:spcPts val="0"/>
                        </a:spcAft>
                      </a:pPr>
                      <a:r>
                        <a:rPr lang="zh-CN" sz="1400" kern="100">
                          <a:solidFill>
                            <a:srgbClr val="7030A0"/>
                          </a:solidFill>
                          <a:effectLst/>
                        </a:rPr>
                        <a:t>产品（服务）</a:t>
                      </a:r>
                      <a:endParaRPr lang="zh-CN" sz="1400" kern="100">
                        <a:solidFill>
                          <a:srgbClr val="7030A0"/>
                        </a:solidFill>
                        <a:effectLst/>
                        <a:latin typeface="Calibri"/>
                        <a:ea typeface="宋体"/>
                        <a:cs typeface="Times New Roman"/>
                      </a:endParaRPr>
                    </a:p>
                  </a:txBody>
                  <a:tcPr marL="68580" marR="68580" marT="0" marB="0" anchor="ctr"/>
                </a:tc>
                <a:tc>
                  <a:txBody>
                    <a:bodyPr/>
                    <a:lstStyle/>
                    <a:p>
                      <a:pPr algn="l">
                        <a:spcAft>
                          <a:spcPts val="0"/>
                        </a:spcAft>
                      </a:pPr>
                      <a:r>
                        <a:rPr lang="zh-CN" sz="1400" kern="100">
                          <a:solidFill>
                            <a:srgbClr val="7030A0"/>
                          </a:solidFill>
                          <a:effectLst/>
                        </a:rPr>
                        <a:t>产品（服务）属于《国家重点支持的高新技术领域》规定的范围</a:t>
                      </a:r>
                      <a:endParaRPr lang="zh-CN" sz="1400" kern="100">
                        <a:solidFill>
                          <a:srgbClr val="7030A0"/>
                        </a:solidFill>
                        <a:effectLst/>
                        <a:latin typeface="Calibri"/>
                        <a:ea typeface="宋体"/>
                        <a:cs typeface="Times New Roman"/>
                      </a:endParaRPr>
                    </a:p>
                  </a:txBody>
                  <a:tcPr marL="68580" marR="68580" marT="0" marB="0" anchor="ctr"/>
                </a:tc>
              </a:tr>
              <a:tr h="593903">
                <a:tc>
                  <a:txBody>
                    <a:bodyPr/>
                    <a:lstStyle/>
                    <a:p>
                      <a:pPr algn="l">
                        <a:spcAft>
                          <a:spcPts val="0"/>
                        </a:spcAft>
                      </a:pPr>
                      <a:r>
                        <a:rPr lang="zh-CN" sz="1400" kern="100">
                          <a:solidFill>
                            <a:srgbClr val="7030A0"/>
                          </a:solidFill>
                          <a:effectLst/>
                        </a:rPr>
                        <a:t>人员</a:t>
                      </a:r>
                      <a:endParaRPr lang="zh-CN" sz="1400" kern="100">
                        <a:solidFill>
                          <a:srgbClr val="7030A0"/>
                        </a:solidFill>
                        <a:effectLst/>
                        <a:latin typeface="Calibri"/>
                        <a:ea typeface="宋体"/>
                        <a:cs typeface="Times New Roman"/>
                      </a:endParaRPr>
                    </a:p>
                  </a:txBody>
                  <a:tcPr marL="68580" marR="68580" marT="0" marB="0" anchor="ctr"/>
                </a:tc>
                <a:tc>
                  <a:txBody>
                    <a:bodyPr/>
                    <a:lstStyle/>
                    <a:p>
                      <a:pPr algn="l">
                        <a:spcAft>
                          <a:spcPts val="0"/>
                        </a:spcAft>
                      </a:pPr>
                      <a:r>
                        <a:rPr lang="zh-CN" sz="1400" kern="100">
                          <a:solidFill>
                            <a:srgbClr val="7030A0"/>
                          </a:solidFill>
                          <a:effectLst/>
                        </a:rPr>
                        <a:t>具有大学专科以上学历的科技人员占企业当年职工总数的</a:t>
                      </a:r>
                      <a:r>
                        <a:rPr lang="en-US" sz="1400" kern="100">
                          <a:solidFill>
                            <a:srgbClr val="7030A0"/>
                          </a:solidFill>
                          <a:effectLst/>
                        </a:rPr>
                        <a:t>30%</a:t>
                      </a:r>
                      <a:r>
                        <a:rPr lang="zh-CN" sz="1400" kern="100">
                          <a:solidFill>
                            <a:srgbClr val="7030A0"/>
                          </a:solidFill>
                          <a:effectLst/>
                        </a:rPr>
                        <a:t>以上，其中研发人员占企业当年职工总数的</a:t>
                      </a:r>
                      <a:r>
                        <a:rPr lang="en-US" sz="1400" kern="100">
                          <a:solidFill>
                            <a:srgbClr val="7030A0"/>
                          </a:solidFill>
                          <a:effectLst/>
                        </a:rPr>
                        <a:t>10%</a:t>
                      </a:r>
                      <a:r>
                        <a:rPr lang="zh-CN" sz="1400" kern="100">
                          <a:solidFill>
                            <a:srgbClr val="7030A0"/>
                          </a:solidFill>
                          <a:effectLst/>
                        </a:rPr>
                        <a:t>以上</a:t>
                      </a:r>
                      <a:endParaRPr lang="zh-CN" sz="1400" kern="100">
                        <a:solidFill>
                          <a:srgbClr val="7030A0"/>
                        </a:solidFill>
                        <a:effectLst/>
                        <a:latin typeface="Calibri"/>
                        <a:ea typeface="宋体"/>
                        <a:cs typeface="Times New Roman"/>
                      </a:endParaRPr>
                    </a:p>
                  </a:txBody>
                  <a:tcPr marL="68580" marR="68580" marT="0" marB="0" anchor="ctr"/>
                </a:tc>
              </a:tr>
              <a:tr h="1414055">
                <a:tc>
                  <a:txBody>
                    <a:bodyPr/>
                    <a:lstStyle/>
                    <a:p>
                      <a:pPr algn="l">
                        <a:spcAft>
                          <a:spcPts val="0"/>
                        </a:spcAft>
                      </a:pPr>
                      <a:r>
                        <a:rPr lang="zh-CN" sz="1400" kern="100">
                          <a:solidFill>
                            <a:srgbClr val="7030A0"/>
                          </a:solidFill>
                          <a:effectLst/>
                        </a:rPr>
                        <a:t>研究开发费用总额占销售收入总额的比例</a:t>
                      </a:r>
                      <a:endParaRPr lang="zh-CN" sz="1400" kern="100">
                        <a:solidFill>
                          <a:srgbClr val="7030A0"/>
                        </a:solidFill>
                        <a:effectLst/>
                        <a:latin typeface="Calibri"/>
                        <a:ea typeface="宋体"/>
                        <a:cs typeface="Times New Roman"/>
                      </a:endParaRPr>
                    </a:p>
                  </a:txBody>
                  <a:tcPr marL="68580" marR="68580" marT="0" marB="0" anchor="ctr"/>
                </a:tc>
                <a:tc>
                  <a:txBody>
                    <a:bodyPr/>
                    <a:lstStyle/>
                    <a:p>
                      <a:pPr algn="l">
                        <a:lnSpc>
                          <a:spcPts val="1200"/>
                        </a:lnSpc>
                        <a:spcAft>
                          <a:spcPts val="600"/>
                        </a:spcAft>
                      </a:pPr>
                      <a:r>
                        <a:rPr lang="zh-CN" sz="1400" kern="100">
                          <a:solidFill>
                            <a:srgbClr val="7030A0"/>
                          </a:solidFill>
                          <a:effectLst/>
                        </a:rPr>
                        <a:t>近三个会计年度的研究开发费用总额占销售收入总额的比例符合如下要求：</a:t>
                      </a:r>
                    </a:p>
                    <a:p>
                      <a:pPr marL="266700" indent="-266700" algn="l">
                        <a:lnSpc>
                          <a:spcPts val="1200"/>
                        </a:lnSpc>
                        <a:spcAft>
                          <a:spcPts val="300"/>
                        </a:spcAft>
                      </a:pPr>
                      <a:r>
                        <a:rPr lang="en-US" sz="1400" kern="100">
                          <a:solidFill>
                            <a:srgbClr val="7030A0"/>
                          </a:solidFill>
                          <a:effectLst/>
                        </a:rPr>
                        <a:t>1. </a:t>
                      </a:r>
                      <a:r>
                        <a:rPr lang="zh-CN" sz="1400" kern="100">
                          <a:solidFill>
                            <a:srgbClr val="7030A0"/>
                          </a:solidFill>
                          <a:effectLst/>
                        </a:rPr>
                        <a:t>最近一年销售收入小于</a:t>
                      </a:r>
                      <a:r>
                        <a:rPr lang="en-US" sz="1400" kern="100">
                          <a:solidFill>
                            <a:srgbClr val="7030A0"/>
                          </a:solidFill>
                          <a:effectLst/>
                        </a:rPr>
                        <a:t>5,000</a:t>
                      </a:r>
                      <a:r>
                        <a:rPr lang="zh-CN" sz="1400" kern="100">
                          <a:solidFill>
                            <a:srgbClr val="7030A0"/>
                          </a:solidFill>
                          <a:effectLst/>
                        </a:rPr>
                        <a:t>万元的企业，比例不低于</a:t>
                      </a:r>
                      <a:r>
                        <a:rPr lang="en-US" sz="1400" kern="100">
                          <a:solidFill>
                            <a:srgbClr val="7030A0"/>
                          </a:solidFill>
                          <a:effectLst/>
                        </a:rPr>
                        <a:t>6%</a:t>
                      </a:r>
                      <a:r>
                        <a:rPr lang="zh-CN" sz="1400" kern="100">
                          <a:solidFill>
                            <a:srgbClr val="7030A0"/>
                          </a:solidFill>
                          <a:effectLst/>
                        </a:rPr>
                        <a:t>；</a:t>
                      </a:r>
                    </a:p>
                    <a:p>
                      <a:pPr marL="266700" indent="-266700" algn="l">
                        <a:lnSpc>
                          <a:spcPts val="1200"/>
                        </a:lnSpc>
                        <a:spcAft>
                          <a:spcPts val="300"/>
                        </a:spcAft>
                      </a:pPr>
                      <a:r>
                        <a:rPr lang="en-US" sz="1400" kern="100">
                          <a:solidFill>
                            <a:srgbClr val="7030A0"/>
                          </a:solidFill>
                          <a:effectLst/>
                        </a:rPr>
                        <a:t>2. </a:t>
                      </a:r>
                      <a:r>
                        <a:rPr lang="zh-CN" sz="1400" kern="100">
                          <a:solidFill>
                            <a:srgbClr val="7030A0"/>
                          </a:solidFill>
                          <a:effectLst/>
                        </a:rPr>
                        <a:t>最近一年销售收入在</a:t>
                      </a:r>
                      <a:r>
                        <a:rPr lang="en-US" sz="1400" kern="100">
                          <a:solidFill>
                            <a:srgbClr val="7030A0"/>
                          </a:solidFill>
                          <a:effectLst/>
                        </a:rPr>
                        <a:t>5,000</a:t>
                      </a:r>
                      <a:r>
                        <a:rPr lang="zh-CN" sz="1400" kern="100">
                          <a:solidFill>
                            <a:srgbClr val="7030A0"/>
                          </a:solidFill>
                          <a:effectLst/>
                        </a:rPr>
                        <a:t>万元至</a:t>
                      </a:r>
                      <a:r>
                        <a:rPr lang="en-US" sz="1400" kern="100">
                          <a:solidFill>
                            <a:srgbClr val="7030A0"/>
                          </a:solidFill>
                          <a:effectLst/>
                        </a:rPr>
                        <a:t>20,000</a:t>
                      </a:r>
                      <a:r>
                        <a:rPr lang="zh-CN" sz="1400" kern="100">
                          <a:solidFill>
                            <a:srgbClr val="7030A0"/>
                          </a:solidFill>
                          <a:effectLst/>
                        </a:rPr>
                        <a:t>万元的企业，比例不低于</a:t>
                      </a:r>
                      <a:r>
                        <a:rPr lang="en-US" sz="1400" kern="100">
                          <a:solidFill>
                            <a:srgbClr val="7030A0"/>
                          </a:solidFill>
                          <a:effectLst/>
                        </a:rPr>
                        <a:t>4%</a:t>
                      </a:r>
                      <a:r>
                        <a:rPr lang="zh-CN" sz="1400" kern="100">
                          <a:solidFill>
                            <a:srgbClr val="7030A0"/>
                          </a:solidFill>
                          <a:effectLst/>
                        </a:rPr>
                        <a:t>；</a:t>
                      </a:r>
                    </a:p>
                    <a:p>
                      <a:pPr marL="266700" indent="-266700" algn="l">
                        <a:lnSpc>
                          <a:spcPts val="1200"/>
                        </a:lnSpc>
                        <a:spcAft>
                          <a:spcPts val="300"/>
                        </a:spcAft>
                      </a:pPr>
                      <a:r>
                        <a:rPr lang="en-US" sz="1400" kern="100">
                          <a:solidFill>
                            <a:srgbClr val="7030A0"/>
                          </a:solidFill>
                          <a:effectLst/>
                        </a:rPr>
                        <a:t>3. </a:t>
                      </a:r>
                      <a:r>
                        <a:rPr lang="zh-CN" sz="1400" kern="100">
                          <a:solidFill>
                            <a:srgbClr val="7030A0"/>
                          </a:solidFill>
                          <a:effectLst/>
                        </a:rPr>
                        <a:t>最近一年销售收入在</a:t>
                      </a:r>
                      <a:r>
                        <a:rPr lang="en-US" sz="1400" kern="100">
                          <a:solidFill>
                            <a:srgbClr val="7030A0"/>
                          </a:solidFill>
                          <a:effectLst/>
                        </a:rPr>
                        <a:t>20,000</a:t>
                      </a:r>
                      <a:r>
                        <a:rPr lang="zh-CN" sz="1400" kern="100">
                          <a:solidFill>
                            <a:srgbClr val="7030A0"/>
                          </a:solidFill>
                          <a:effectLst/>
                        </a:rPr>
                        <a:t>万元以上的企业，比例不低于</a:t>
                      </a:r>
                      <a:r>
                        <a:rPr lang="en-US" sz="1400" kern="100">
                          <a:solidFill>
                            <a:srgbClr val="7030A0"/>
                          </a:solidFill>
                          <a:effectLst/>
                        </a:rPr>
                        <a:t>3%</a:t>
                      </a:r>
                      <a:r>
                        <a:rPr lang="zh-CN" sz="1400" kern="100">
                          <a:solidFill>
                            <a:srgbClr val="7030A0"/>
                          </a:solidFill>
                          <a:effectLst/>
                        </a:rPr>
                        <a:t>。</a:t>
                      </a:r>
                      <a:endParaRPr lang="zh-CN" sz="1400" b="1" kern="100">
                        <a:solidFill>
                          <a:srgbClr val="7030A0"/>
                        </a:solidFill>
                        <a:effectLst/>
                        <a:latin typeface="Calibri"/>
                        <a:cs typeface="Times New Roman"/>
                      </a:endParaRPr>
                    </a:p>
                  </a:txBody>
                  <a:tcPr marL="68580" marR="68580" marT="0" marB="0" anchor="ctr"/>
                </a:tc>
              </a:tr>
              <a:tr h="593903">
                <a:tc>
                  <a:txBody>
                    <a:bodyPr/>
                    <a:lstStyle/>
                    <a:p>
                      <a:pPr algn="l">
                        <a:spcAft>
                          <a:spcPts val="0"/>
                        </a:spcAft>
                      </a:pPr>
                      <a:r>
                        <a:rPr lang="zh-CN" sz="1400" kern="100">
                          <a:solidFill>
                            <a:srgbClr val="7030A0"/>
                          </a:solidFill>
                          <a:effectLst/>
                        </a:rPr>
                        <a:t>高新技术产品（服务）收入</a:t>
                      </a:r>
                      <a:endParaRPr lang="zh-CN" sz="1400" kern="100">
                        <a:solidFill>
                          <a:srgbClr val="7030A0"/>
                        </a:solidFill>
                        <a:effectLst/>
                        <a:latin typeface="Calibri"/>
                        <a:ea typeface="宋体"/>
                        <a:cs typeface="Times New Roman"/>
                      </a:endParaRPr>
                    </a:p>
                  </a:txBody>
                  <a:tcPr marL="68580" marR="68580" marT="0" marB="0" anchor="ctr"/>
                </a:tc>
                <a:tc>
                  <a:txBody>
                    <a:bodyPr/>
                    <a:lstStyle/>
                    <a:p>
                      <a:pPr algn="l">
                        <a:spcAft>
                          <a:spcPts val="0"/>
                        </a:spcAft>
                      </a:pPr>
                      <a:r>
                        <a:rPr lang="zh-CN" sz="1400" kern="100">
                          <a:solidFill>
                            <a:srgbClr val="7030A0"/>
                          </a:solidFill>
                          <a:effectLst/>
                        </a:rPr>
                        <a:t>高新技术产品（服务）收入占企业当年总收入的</a:t>
                      </a:r>
                      <a:r>
                        <a:rPr lang="en-US" sz="1400" kern="100">
                          <a:solidFill>
                            <a:srgbClr val="7030A0"/>
                          </a:solidFill>
                          <a:effectLst/>
                        </a:rPr>
                        <a:t>60%</a:t>
                      </a:r>
                      <a:r>
                        <a:rPr lang="zh-CN" sz="1400" kern="100">
                          <a:solidFill>
                            <a:srgbClr val="7030A0"/>
                          </a:solidFill>
                          <a:effectLst/>
                        </a:rPr>
                        <a:t>以上</a:t>
                      </a:r>
                      <a:endParaRPr lang="zh-CN" sz="1400" kern="100">
                        <a:solidFill>
                          <a:srgbClr val="7030A0"/>
                        </a:solidFill>
                        <a:effectLst/>
                        <a:latin typeface="Calibri"/>
                        <a:ea typeface="宋体"/>
                        <a:cs typeface="Times New Roman"/>
                      </a:endParaRPr>
                    </a:p>
                  </a:txBody>
                  <a:tcPr marL="68580" marR="68580" marT="0" marB="0" anchor="ctr"/>
                </a:tc>
              </a:tr>
              <a:tr h="593903">
                <a:tc>
                  <a:txBody>
                    <a:bodyPr/>
                    <a:lstStyle/>
                    <a:p>
                      <a:pPr algn="l">
                        <a:spcAft>
                          <a:spcPts val="0"/>
                        </a:spcAft>
                      </a:pPr>
                      <a:r>
                        <a:rPr lang="zh-CN" sz="1400" kern="100">
                          <a:solidFill>
                            <a:srgbClr val="7030A0"/>
                          </a:solidFill>
                          <a:effectLst/>
                        </a:rPr>
                        <a:t>其他</a:t>
                      </a:r>
                      <a:endParaRPr lang="zh-CN" sz="1400" kern="100">
                        <a:solidFill>
                          <a:srgbClr val="7030A0"/>
                        </a:solidFill>
                        <a:effectLst/>
                        <a:latin typeface="Calibri"/>
                        <a:ea typeface="宋体"/>
                        <a:cs typeface="Times New Roman"/>
                      </a:endParaRPr>
                    </a:p>
                  </a:txBody>
                  <a:tcPr marL="68580" marR="68580" marT="0" marB="0" anchor="ctr"/>
                </a:tc>
                <a:tc>
                  <a:txBody>
                    <a:bodyPr/>
                    <a:lstStyle/>
                    <a:p>
                      <a:pPr algn="l">
                        <a:spcAft>
                          <a:spcPts val="0"/>
                        </a:spcAft>
                      </a:pPr>
                      <a:r>
                        <a:rPr lang="zh-CN" sz="1400" kern="100" dirty="0">
                          <a:solidFill>
                            <a:srgbClr val="7030A0"/>
                          </a:solidFill>
                          <a:effectLst/>
                        </a:rPr>
                        <a:t>企业研究开发组织管理水平、科技成果转化能力、自主知识产权数量、销售与总资产成长性等指标符合《高新技术企业认定管理工作指引》的要求</a:t>
                      </a:r>
                      <a:endParaRPr lang="zh-CN" sz="1400" kern="100" dirty="0">
                        <a:solidFill>
                          <a:srgbClr val="7030A0"/>
                        </a:solidFill>
                        <a:effectLst/>
                        <a:latin typeface="Calibri"/>
                        <a:ea typeface="宋体"/>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925265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zh-CN" altLang="en-US" b="0" i="0" u="none" strike="noStrike" kern="100" baseline="0" dirty="0" smtClean="0">
                <a:latin typeface="Cambria"/>
                <a:ea typeface="宋体"/>
              </a:rPr>
              <a:t>企业技术创新能力（专家打分）</a:t>
            </a:r>
          </a:p>
          <a:p>
            <a:pPr marR="0" lvl="1" rtl="0"/>
            <a:r>
              <a:rPr lang="zh-CN" altLang="en-US" b="0" i="0" u="none" strike="noStrike" kern="100" baseline="0" dirty="0" smtClean="0">
                <a:latin typeface="Calibri"/>
                <a:ea typeface="宋体"/>
              </a:rPr>
              <a:t>企业研究开发组织管理水平（</a:t>
            </a:r>
            <a:r>
              <a:rPr lang="en-US" altLang="zh-CN" b="0" i="0" u="none" strike="noStrike" kern="100" baseline="0" dirty="0" smtClean="0">
                <a:latin typeface="Calibri"/>
                <a:ea typeface="宋体"/>
              </a:rPr>
              <a:t>20</a:t>
            </a:r>
            <a:r>
              <a:rPr lang="zh-CN" altLang="en-US" b="0" i="0" u="none" strike="noStrike" kern="100" baseline="0" dirty="0" smtClean="0">
                <a:latin typeface="Calibri"/>
                <a:ea typeface="宋体"/>
              </a:rPr>
              <a:t>分）、科技成果转化能力（</a:t>
            </a:r>
            <a:r>
              <a:rPr lang="en-US" altLang="zh-CN" b="0" i="0" u="none" strike="noStrike" kern="100" baseline="0" dirty="0" smtClean="0">
                <a:latin typeface="Calibri"/>
                <a:ea typeface="宋体"/>
              </a:rPr>
              <a:t>30</a:t>
            </a:r>
            <a:r>
              <a:rPr lang="zh-CN" altLang="en-US" b="0" i="0" u="none" strike="noStrike" kern="100" baseline="0" dirty="0" smtClean="0">
                <a:latin typeface="Calibri"/>
                <a:ea typeface="宋体"/>
              </a:rPr>
              <a:t>分）、自主知识产权数量（</a:t>
            </a:r>
            <a:r>
              <a:rPr lang="en-US" altLang="zh-CN" b="0" i="0" u="none" strike="noStrike" kern="100" baseline="0" dirty="0" smtClean="0">
                <a:latin typeface="Calibri"/>
                <a:ea typeface="宋体"/>
              </a:rPr>
              <a:t>30</a:t>
            </a:r>
            <a:r>
              <a:rPr lang="zh-CN" altLang="en-US" b="0" i="0" u="none" strike="noStrike" kern="100" baseline="0" dirty="0" smtClean="0">
                <a:latin typeface="Calibri"/>
                <a:ea typeface="宋体"/>
              </a:rPr>
              <a:t>分）、销售与总资产成长性（</a:t>
            </a:r>
            <a:r>
              <a:rPr lang="en-US" altLang="zh-CN" b="0" i="0" u="none" strike="noStrike" kern="100" baseline="0" dirty="0" smtClean="0">
                <a:latin typeface="Calibri"/>
                <a:ea typeface="宋体"/>
              </a:rPr>
              <a:t>20</a:t>
            </a:r>
            <a:r>
              <a:rPr lang="zh-CN" altLang="en-US" b="0" i="0" u="none" strike="noStrike" kern="100" baseline="0" dirty="0" smtClean="0">
                <a:latin typeface="Calibri"/>
                <a:ea typeface="宋体"/>
              </a:rPr>
              <a:t>分）四项指标采取加权记分方式，满分</a:t>
            </a:r>
            <a:r>
              <a:rPr lang="en-US" altLang="zh-CN" b="0" i="0" u="none" strike="noStrike" kern="100" baseline="0" dirty="0" smtClean="0">
                <a:latin typeface="Calibri"/>
                <a:ea typeface="宋体"/>
              </a:rPr>
              <a:t>100</a:t>
            </a:r>
            <a:r>
              <a:rPr lang="zh-CN" altLang="en-US" b="0" i="0" u="none" strike="noStrike" kern="100" baseline="0" dirty="0" smtClean="0">
                <a:latin typeface="Calibri"/>
                <a:ea typeface="宋体"/>
              </a:rPr>
              <a:t>分，得分须在</a:t>
            </a:r>
            <a:r>
              <a:rPr lang="en-US" altLang="zh-CN" b="0" i="0" u="none" strike="noStrike" kern="100" baseline="0" dirty="0" smtClean="0">
                <a:latin typeface="Calibri"/>
                <a:ea typeface="宋体"/>
              </a:rPr>
              <a:t>70</a:t>
            </a:r>
            <a:r>
              <a:rPr lang="zh-CN" altLang="en-US" b="0" i="0" u="none" strike="noStrike" kern="100" baseline="0" dirty="0" smtClean="0">
                <a:latin typeface="Calibri"/>
                <a:ea typeface="宋体"/>
              </a:rPr>
              <a:t>分以上。</a:t>
            </a:r>
          </a:p>
          <a:p>
            <a:pPr marR="0" lvl="1" rtl="0"/>
            <a:r>
              <a:rPr lang="zh-CN" altLang="en-US" b="0" i="0" u="none" strike="noStrike" kern="100" baseline="0" dirty="0" smtClean="0">
                <a:latin typeface="Calibri"/>
                <a:ea typeface="宋体"/>
              </a:rPr>
              <a:t>企业不拥有核心自主知识产权的四项总分值为零。</a:t>
            </a:r>
          </a:p>
          <a:p>
            <a:pPr marR="0" lvl="1" rtl="0"/>
            <a:r>
              <a:rPr lang="zh-CN" altLang="en-US" b="0" i="0" u="none" strike="noStrike" kern="100" baseline="0" dirty="0" smtClean="0">
                <a:latin typeface="Calibri"/>
                <a:ea typeface="宋体"/>
              </a:rPr>
              <a:t>每项指标分数比例分为六个档次</a:t>
            </a:r>
            <a:r>
              <a:rPr lang="en-US" altLang="zh-CN" b="0" i="0" u="none" strike="noStrike" kern="100" baseline="0" dirty="0" smtClean="0">
                <a:latin typeface="Calibri"/>
                <a:ea typeface="宋体"/>
              </a:rPr>
              <a:t>(A,B,C,D,E,F)</a:t>
            </a:r>
            <a:r>
              <a:rPr lang="zh-CN" altLang="en-US" b="0" i="0" u="none" strike="noStrike" kern="100" baseline="0" dirty="0" smtClean="0">
                <a:latin typeface="Calibri"/>
                <a:ea typeface="宋体"/>
              </a:rPr>
              <a:t>，分别是：</a:t>
            </a:r>
            <a:r>
              <a:rPr lang="en-US" altLang="zh-CN" b="0" i="0" u="none" strike="noStrike" kern="100" baseline="0" dirty="0" smtClean="0">
                <a:latin typeface="Calibri"/>
                <a:ea typeface="宋体"/>
              </a:rPr>
              <a:t>0.80-1.0</a:t>
            </a:r>
            <a:r>
              <a:rPr lang="zh-CN" altLang="en-US" b="0" i="0" u="none" strike="noStrike" kern="100" baseline="0" dirty="0" smtClean="0">
                <a:latin typeface="Calibri"/>
                <a:ea typeface="宋体"/>
              </a:rPr>
              <a:t>、</a:t>
            </a:r>
            <a:r>
              <a:rPr lang="en-US" altLang="zh-CN" b="0" i="0" u="none" strike="noStrike" kern="100" baseline="0" dirty="0" smtClean="0">
                <a:latin typeface="Calibri"/>
                <a:ea typeface="宋体"/>
              </a:rPr>
              <a:t>0.60-0.79</a:t>
            </a:r>
            <a:r>
              <a:rPr lang="zh-CN" altLang="en-US" b="0" i="0" u="none" strike="noStrike" kern="100" baseline="0" dirty="0" smtClean="0">
                <a:latin typeface="Calibri"/>
                <a:ea typeface="宋体"/>
              </a:rPr>
              <a:t>、</a:t>
            </a:r>
            <a:r>
              <a:rPr lang="en-US" altLang="zh-CN" b="0" i="0" u="none" strike="noStrike" kern="100" baseline="0" dirty="0" smtClean="0">
                <a:latin typeface="Calibri"/>
                <a:ea typeface="宋体"/>
              </a:rPr>
              <a:t>0.40-0.59</a:t>
            </a:r>
            <a:r>
              <a:rPr lang="zh-CN" altLang="en-US" b="0" i="0" u="none" strike="noStrike" kern="100" baseline="0" dirty="0" smtClean="0">
                <a:latin typeface="Calibri"/>
                <a:ea typeface="宋体"/>
              </a:rPr>
              <a:t>、</a:t>
            </a:r>
            <a:r>
              <a:rPr lang="en-US" altLang="zh-CN" b="0" i="0" u="none" strike="noStrike" kern="100" baseline="0" dirty="0" smtClean="0">
                <a:latin typeface="Calibri"/>
                <a:ea typeface="宋体"/>
              </a:rPr>
              <a:t>0.20-0.39</a:t>
            </a:r>
            <a:r>
              <a:rPr lang="zh-CN" altLang="en-US" b="0" i="0" u="none" strike="noStrike" kern="100" baseline="0" dirty="0" smtClean="0">
                <a:latin typeface="Calibri"/>
                <a:ea typeface="宋体"/>
              </a:rPr>
              <a:t>、</a:t>
            </a:r>
            <a:r>
              <a:rPr lang="en-US" altLang="zh-CN" b="0" i="0" u="none" strike="noStrike" kern="100" baseline="0" dirty="0" smtClean="0">
                <a:latin typeface="Times New Roman"/>
                <a:ea typeface="宋体"/>
              </a:rPr>
              <a:t>0.0</a:t>
            </a:r>
            <a:r>
              <a:rPr lang="en-US" altLang="zh-CN" b="0" i="0" u="none" strike="noStrike" kern="100" baseline="0" dirty="0" smtClean="0">
                <a:latin typeface="Calibri"/>
                <a:ea typeface="宋体"/>
              </a:rPr>
              <a:t>1-0.19</a:t>
            </a:r>
            <a:r>
              <a:rPr lang="zh-CN" altLang="en-US" b="0" i="0" u="none" strike="noStrike" kern="100" baseline="0" dirty="0" smtClean="0">
                <a:latin typeface="Calibri"/>
                <a:ea typeface="宋体"/>
              </a:rPr>
              <a:t>、</a:t>
            </a:r>
            <a:r>
              <a:rPr lang="en-US" altLang="zh-CN" b="0" i="0" u="none" strike="noStrike" kern="100" baseline="0" dirty="0" smtClean="0">
                <a:latin typeface="Times New Roman"/>
                <a:ea typeface="宋体"/>
              </a:rPr>
              <a:t>0</a:t>
            </a:r>
          </a:p>
          <a:p>
            <a:pPr marR="0" lvl="1" rtl="0"/>
            <a:r>
              <a:rPr lang="zh-CN" altLang="en-US" b="0" i="0" u="none" strike="noStrike" kern="100" baseline="0" dirty="0" smtClean="0">
                <a:latin typeface="Calibri"/>
                <a:ea typeface="宋体"/>
              </a:rPr>
              <a:t>各项指标实际得分＝本指标赋值</a:t>
            </a:r>
            <a:r>
              <a:rPr lang="en-US" altLang="zh-CN" b="0" i="0" u="none" strike="noStrike" kern="100" baseline="0" dirty="0" smtClean="0">
                <a:latin typeface="Calibri"/>
                <a:ea typeface="宋体"/>
              </a:rPr>
              <a:t>×</a:t>
            </a:r>
            <a:r>
              <a:rPr lang="zh-CN" altLang="en-US" b="0" i="0" u="none" strike="noStrike" kern="100" baseline="0" dirty="0" smtClean="0">
                <a:latin typeface="Calibri"/>
                <a:ea typeface="宋体"/>
              </a:rPr>
              <a:t>分数比例</a:t>
            </a:r>
          </a:p>
          <a:p>
            <a:pPr marR="0" lvl="1" rtl="0"/>
            <a:r>
              <a:rPr lang="zh-CN" altLang="en-US" b="0" i="0" u="none" strike="noStrike" kern="100" baseline="0" dirty="0" smtClean="0">
                <a:latin typeface="Calibri"/>
                <a:ea typeface="宋体"/>
              </a:rPr>
              <a:t>评价指标以申报之日前</a:t>
            </a:r>
            <a:r>
              <a:rPr lang="en-US" altLang="zh-CN" b="0" i="0" u="none" strike="noStrike" kern="100" baseline="0" dirty="0" smtClean="0">
                <a:latin typeface="Calibri"/>
                <a:ea typeface="宋体"/>
              </a:rPr>
              <a:t>3</a:t>
            </a:r>
            <a:r>
              <a:rPr lang="zh-CN" altLang="en-US" b="0" i="0" u="none" strike="noStrike" kern="100" baseline="0" dirty="0" smtClean="0">
                <a:latin typeface="Calibri"/>
                <a:ea typeface="宋体"/>
              </a:rPr>
              <a:t>个年度的数据为准。如企业创办期不足</a:t>
            </a:r>
            <a:r>
              <a:rPr lang="en-US" altLang="zh-CN" b="0" i="0" u="none" strike="noStrike" kern="100" baseline="0" dirty="0" smtClean="0">
                <a:latin typeface="Calibri"/>
                <a:ea typeface="宋体"/>
              </a:rPr>
              <a:t>3</a:t>
            </a:r>
            <a:r>
              <a:rPr lang="zh-CN" altLang="en-US" b="0" i="0" u="none" strike="noStrike" kern="100" baseline="0" dirty="0" smtClean="0">
                <a:latin typeface="Calibri"/>
                <a:ea typeface="宋体"/>
              </a:rPr>
              <a:t>年，以实际经营年限为准。</a:t>
            </a:r>
            <a:endParaRPr lang="zh-CN" altLang="en-US" b="0" i="0" u="none" strike="noStrike" kern="100" baseline="0" dirty="0" smtClean="0">
              <a:latin typeface="Times New Roman"/>
              <a:ea typeface="宋体"/>
            </a:endParaRPr>
          </a:p>
        </p:txBody>
      </p:sp>
      <p:sp>
        <p:nvSpPr>
          <p:cNvPr id="4" name="日期占位符 3"/>
          <p:cNvSpPr>
            <a:spLocks noGrp="1"/>
          </p:cNvSpPr>
          <p:nvPr>
            <p:ph type="dt" sz="half" idx="10"/>
          </p:nvPr>
        </p:nvSpPr>
        <p:spPr/>
        <p:txBody>
          <a:bodyPr/>
          <a:lstStyle/>
          <a:p>
            <a:fld id="{9E73DBBB-4AD0-41CC-9FED-592D7FD0DD3C}"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7</a:t>
            </a:fld>
            <a:endParaRPr lang="zh-CN" altLang="en-US"/>
          </a:p>
        </p:txBody>
      </p:sp>
    </p:spTree>
    <p:extLst>
      <p:ext uri="{BB962C8B-B14F-4D97-AF65-F5344CB8AC3E}">
        <p14:creationId xmlns:p14="http://schemas.microsoft.com/office/powerpoint/2010/main" val="3268242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lnSpcReduction="10000"/>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1</a:t>
            </a:r>
            <a:r>
              <a:rPr lang="zh-CN" altLang="en-US" b="0" i="0" u="none" strike="noStrike" kern="100" baseline="0" smtClean="0">
                <a:latin typeface="Cambria"/>
                <a:ea typeface="宋体"/>
              </a:rPr>
              <a:t>）核心自主知识产权</a:t>
            </a:r>
          </a:p>
          <a:p>
            <a:pPr marR="0" lvl="1" rtl="0"/>
            <a:r>
              <a:rPr lang="zh-CN" altLang="en-US" b="0" i="0" u="none" strike="noStrike" kern="100" baseline="0" smtClean="0">
                <a:latin typeface="Calibri"/>
                <a:ea typeface="宋体"/>
              </a:rPr>
              <a:t>企业拥有的专利、软件著作权、集成电路布图设计专有权、植物新品种等核心自主知识产权的数量（不含商标）。</a:t>
            </a:r>
          </a:p>
          <a:p>
            <a:pPr marR="0" lvl="0" rtl="0"/>
            <a:r>
              <a:rPr lang="zh-CN" altLang="en-US" b="0" i="0" u="none" strike="noStrike" kern="100" baseline="0" smtClean="0">
                <a:latin typeface="Cambria"/>
                <a:ea typeface="宋体"/>
              </a:rPr>
              <a:t>说明：</a:t>
            </a:r>
          </a:p>
          <a:p>
            <a:pPr marR="0" lvl="1" rtl="0"/>
            <a:r>
              <a:rPr lang="zh-CN" altLang="en-US" b="0" i="0" u="none" strike="noStrike" kern="100" baseline="0" smtClean="0">
                <a:latin typeface="Calibri"/>
                <a:ea typeface="宋体"/>
              </a:rPr>
              <a:t>同一知识产权在国内外的申请、登记只记为一项。</a:t>
            </a:r>
          </a:p>
          <a:p>
            <a:pPr marR="0" lvl="1" rtl="0"/>
            <a:r>
              <a:rPr lang="zh-CN" altLang="en-US" b="0" i="0" u="none" strike="noStrike" kern="100" baseline="0" smtClean="0">
                <a:latin typeface="Calibri"/>
                <a:ea typeface="宋体"/>
              </a:rPr>
              <a:t>若知识产权的创造人与知识产权权属人分离，在计算知识产权数量时可分别计算。</a:t>
            </a:r>
          </a:p>
          <a:p>
            <a:pPr marR="0" lvl="1" rtl="0"/>
            <a:r>
              <a:rPr lang="zh-CN" altLang="en-US" b="0" i="0" u="none" strike="noStrike" kern="100" baseline="0" smtClean="0">
                <a:latin typeface="Calibri"/>
                <a:ea typeface="宋体"/>
              </a:rPr>
              <a:t>专利以获得授权证书为准。</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658ED7B7-FED3-4810-A39C-536FDF59EA28}"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8</a:t>
            </a:fld>
            <a:endParaRPr lang="zh-CN" altLang="en-US"/>
          </a:p>
        </p:txBody>
      </p:sp>
    </p:spTree>
    <p:extLst>
      <p:ext uri="{BB962C8B-B14F-4D97-AF65-F5344CB8AC3E}">
        <p14:creationId xmlns:p14="http://schemas.microsoft.com/office/powerpoint/2010/main" val="1747799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2</a:t>
            </a:r>
            <a:r>
              <a:rPr lang="zh-CN" altLang="en-US" b="0" i="0" u="none" strike="noStrike" kern="100" baseline="0" smtClean="0">
                <a:latin typeface="Cambria"/>
                <a:ea typeface="宋体"/>
              </a:rPr>
              <a:t>）科技成果转化能力</a:t>
            </a:r>
          </a:p>
          <a:p>
            <a:pPr marR="0" lvl="1" rtl="0"/>
            <a:r>
              <a:rPr lang="zh-CN" altLang="en-US" b="0" i="0" u="none" strike="noStrike" kern="100" baseline="0" smtClean="0">
                <a:latin typeface="Calibri"/>
                <a:ea typeface="宋体"/>
              </a:rPr>
              <a:t>最近</a:t>
            </a:r>
            <a:r>
              <a:rPr lang="en-US" altLang="zh-CN" b="0" i="0" u="none" strike="noStrike" kern="100" baseline="0" smtClean="0">
                <a:latin typeface="Calibri"/>
                <a:ea typeface="宋体"/>
              </a:rPr>
              <a:t>3</a:t>
            </a:r>
            <a:r>
              <a:rPr lang="zh-CN" altLang="en-US" b="0" i="0" u="none" strike="noStrike" kern="100" baseline="0" smtClean="0">
                <a:latin typeface="Calibri"/>
                <a:ea typeface="宋体"/>
              </a:rPr>
              <a:t>年内科技成果转化的年平均数。</a:t>
            </a:r>
          </a:p>
          <a:p>
            <a:pPr marR="0" lvl="0" rtl="0"/>
            <a:r>
              <a:rPr lang="zh-CN" altLang="en-US" b="0" i="0" u="none" strike="noStrike" kern="100" baseline="0" smtClean="0">
                <a:latin typeface="Cambria"/>
                <a:ea typeface="宋体"/>
              </a:rPr>
              <a:t>说明：</a:t>
            </a:r>
          </a:p>
          <a:p>
            <a:pPr marR="0" lvl="1" rtl="0"/>
            <a:r>
              <a:rPr lang="zh-CN" altLang="en-US" b="0" i="0" u="none" strike="noStrike" kern="100" baseline="0" smtClean="0">
                <a:latin typeface="Calibri"/>
                <a:ea typeface="宋体"/>
              </a:rPr>
              <a:t>同一科学技术成果在国内外的申请只记为一项。</a:t>
            </a:r>
          </a:p>
          <a:p>
            <a:pPr marR="0" lvl="1" rtl="0"/>
            <a:r>
              <a:rPr lang="zh-CN" altLang="en-US" b="0" i="0" u="none" strike="noStrike" kern="100" baseline="0" smtClean="0">
                <a:latin typeface="Calibri"/>
                <a:ea typeface="宋体"/>
              </a:rPr>
              <a:t>购入或出售技术成果以正式技术合同为准。</a:t>
            </a:r>
          </a:p>
          <a:p>
            <a:pPr marR="0" lvl="1" rtl="0"/>
            <a:r>
              <a:rPr lang="zh-CN" altLang="en-US" b="0" i="0" u="none" strike="noStrike" kern="100" baseline="0" smtClean="0">
                <a:latin typeface="Calibri"/>
                <a:ea typeface="宋体"/>
              </a:rPr>
              <a:t>此项评价可计入技术诀窍，但价值较小的不算在内。从产品或工艺的改进表现来评价技术诀窍等的价值大小（企业可以不披露具体内容）。</a:t>
            </a:r>
          </a:p>
          <a:p>
            <a:pPr marR="0" lvl="1" rtl="0"/>
            <a:r>
              <a:rPr lang="zh-CN" altLang="en-US" b="0" i="0" u="none" strike="noStrike" kern="100" baseline="0" smtClean="0">
                <a:latin typeface="Calibri"/>
                <a:ea typeface="宋体"/>
              </a:rPr>
              <a:t>技术成果转化的判断依据是：企业以技术成果形成产品、服务、样品、样机等。</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B69DA34A-4173-4A35-8F38-13F19180C8E2}" type="datetime2">
              <a:rPr lang="zh-CN" altLang="en-US" smtClean="0"/>
              <a:t>2017年1月9日</a:t>
            </a:fld>
            <a:endParaRPr lang="zh-CN" altLang="en-US"/>
          </a:p>
        </p:txBody>
      </p:sp>
      <p:sp>
        <p:nvSpPr>
          <p:cNvPr id="5" name="灯片编号占位符 4"/>
          <p:cNvSpPr>
            <a:spLocks noGrp="1"/>
          </p:cNvSpPr>
          <p:nvPr>
            <p:ph type="sldNum" sz="quarter" idx="12"/>
          </p:nvPr>
        </p:nvSpPr>
        <p:spPr/>
        <p:txBody>
          <a:bodyPr/>
          <a:lstStyle/>
          <a:p>
            <a:fld id="{DCD1D162-2224-4022-A27A-1C4571D2DC32}" type="slidenum">
              <a:rPr lang="zh-CN" altLang="en-US" smtClean="0"/>
              <a:t>9</a:t>
            </a:fld>
            <a:endParaRPr lang="zh-CN" altLang="en-US"/>
          </a:p>
        </p:txBody>
      </p:sp>
    </p:spTree>
    <p:extLst>
      <p:ext uri="{BB962C8B-B14F-4D97-AF65-F5344CB8AC3E}">
        <p14:creationId xmlns:p14="http://schemas.microsoft.com/office/powerpoint/2010/main" val="2155416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1" Type="http://schemas.openxmlformats.org/officeDocument/2006/relationships/image" Target="../media/image10.jpeg"/></Relationships>
</file>

<file path=ppt/theme/theme1.xml><?xml version="1.0" encoding="utf-8"?>
<a:theme xmlns:a="http://schemas.openxmlformats.org/drawingml/2006/main" name="奥斯汀">
  <a:themeElements>
    <a:clrScheme name="自定义 5">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FF0000"/>
      </a:hlink>
      <a:folHlink>
        <a:srgbClr val="0070C0"/>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奥斯汀">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沉稳">
  <a:themeElements>
    <a:clrScheme name="沉稳">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沉稳">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4.xml><?xml version="1.0" encoding="utf-8"?>
<a:theme xmlns:a="http://schemas.openxmlformats.org/drawingml/2006/main" name="穿越">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穿越">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凤舞九天">
  <a:themeElements>
    <a:clrScheme name="凤舞九天">
      <a:dk1>
        <a:sysClr val="windowText" lastClr="000000"/>
      </a:dk1>
      <a:lt1>
        <a:sysClr val="window" lastClr="FFFFFF"/>
      </a:lt1>
      <a:dk2>
        <a:srgbClr val="004646"/>
      </a:dk2>
      <a:lt2>
        <a:srgbClr val="E1F0FF"/>
      </a:lt2>
      <a:accent1>
        <a:srgbClr val="50742F"/>
      </a:accent1>
      <a:accent2>
        <a:srgbClr val="268868"/>
      </a:accent2>
      <a:accent3>
        <a:srgbClr val="33BD56"/>
      </a:accent3>
      <a:accent4>
        <a:srgbClr val="4BC5B9"/>
      </a:accent4>
      <a:accent5>
        <a:srgbClr val="3163CA"/>
      </a:accent5>
      <a:accent6>
        <a:srgbClr val="4B14AA"/>
      </a:accent6>
      <a:hlink>
        <a:srgbClr val="D9BE02"/>
      </a:hlink>
      <a:folHlink>
        <a:srgbClr val="F900F9"/>
      </a:folHlink>
    </a:clrScheme>
    <a:fontScheme name="凤舞九天">
      <a:majorFont>
        <a:latin typeface="Footlight MT Light"/>
        <a:ea typeface=""/>
        <a:cs typeface=""/>
        <a:font script="Jpan" typeface="ＭＳ Ｐゴシック"/>
        <a:font script="Hang" typeface="맑은 고딕"/>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oudy Old Style"/>
        <a:ea typeface=""/>
        <a:cs typeface=""/>
        <a:font script="Jpan" typeface="ＭＳ Ｐ明朝"/>
        <a:font script="Hang" typeface="HY견명조"/>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凤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tint val="100000"/>
            <a:shade val="100000"/>
            <a:hueMod val="100000"/>
            <a:satMod val="100000"/>
          </a:schemeClr>
        </a:solidFill>
        <a:gradFill rotWithShape="1">
          <a:gsLst>
            <a:gs pos="0">
              <a:schemeClr val="phClr">
                <a:tint val="80000"/>
                <a:satMod val="400000"/>
              </a:schemeClr>
            </a:gs>
            <a:gs pos="25000">
              <a:schemeClr val="phClr">
                <a:tint val="83000"/>
                <a:satMod val="300000"/>
              </a:schemeClr>
            </a:gs>
            <a:gs pos="100000">
              <a:schemeClr val="phClr">
                <a:shade val="15000"/>
                <a:satMod val="300000"/>
              </a:schemeClr>
            </a:gs>
          </a:gsLst>
          <a:path path="circle">
            <a:fillToRect l="10000" t="180000" r="10000" b="50000"/>
          </a:path>
        </a:gradFill>
        <a:blipFill>
          <a:blip xmlns:r="http://schemas.openxmlformats.org/officeDocument/2006/relationships" r:embed="rId1">
            <a:duotone>
              <a:schemeClr val="phClr">
                <a:tint val="100000"/>
                <a:shade val="70000"/>
                <a:hueMod val="100000"/>
                <a:satMod val="100000"/>
              </a:schemeClr>
              <a:schemeClr val="phClr">
                <a:tint val="90000"/>
                <a:shade val="100000"/>
                <a:hueMod val="100000"/>
                <a:satMod val="100000"/>
              </a:schemeClr>
            </a:duotone>
          </a:blip>
          <a:tile tx="0" ty="0" sx="50000" sy="50000" flip="x" algn="tl"/>
        </a:blipFill>
      </a:bgFillStyleLst>
    </a:fmtScheme>
  </a:themeElements>
  <a:objectDefaults/>
  <a:extraClrSchemeLst/>
</a:theme>
</file>

<file path=ppt/theme/theme6.xml><?xml version="1.0" encoding="utf-8"?>
<a:theme xmlns:a="http://schemas.openxmlformats.org/drawingml/2006/main" name="华丽">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华丽">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3961</Words>
  <Application>Microsoft Office PowerPoint</Application>
  <PresentationFormat>全屏显示(4:3)</PresentationFormat>
  <Paragraphs>328</Paragraphs>
  <Slides>38</Slides>
  <Notes>0</Notes>
  <HiddenSlides>0</HiddenSlides>
  <MMClips>0</MMClips>
  <ScaleCrop>false</ScaleCrop>
  <HeadingPairs>
    <vt:vector size="4" baseType="variant">
      <vt:variant>
        <vt:lpstr>主题</vt:lpstr>
      </vt:variant>
      <vt:variant>
        <vt:i4>6</vt:i4>
      </vt:variant>
      <vt:variant>
        <vt:lpstr>幻灯片标题</vt:lpstr>
      </vt:variant>
      <vt:variant>
        <vt:i4>38</vt:i4>
      </vt:variant>
    </vt:vector>
  </HeadingPairs>
  <TitlesOfParts>
    <vt:vector size="44" baseType="lpstr">
      <vt:lpstr>奥斯汀</vt:lpstr>
      <vt:lpstr>波形</vt:lpstr>
      <vt:lpstr>沉稳</vt:lpstr>
      <vt:lpstr>穿越</vt:lpstr>
      <vt:lpstr>凤舞九天</vt:lpstr>
      <vt:lpstr>华丽</vt:lpstr>
      <vt:lpstr>高新技术企业科技政策介绍</vt:lpstr>
      <vt:lpstr>聚焦产业培育，提升服务能力</vt:lpstr>
      <vt:lpstr>重要说明</vt:lpstr>
      <vt:lpstr>一、高新技术企业认定</vt:lpstr>
      <vt:lpstr>政策依据：</vt:lpstr>
      <vt:lpstr>认定条件</vt:lpstr>
      <vt:lpstr>具体评定方法</vt:lpstr>
      <vt:lpstr>具体评定方法</vt:lpstr>
      <vt:lpstr>具体评定方法</vt:lpstr>
      <vt:lpstr>具体评定方法</vt:lpstr>
      <vt:lpstr>具体评定方法</vt:lpstr>
      <vt:lpstr>申报流程</vt:lpstr>
      <vt:lpstr>二、技术先进型服务企业认定</vt:lpstr>
      <vt:lpstr>政策依据：</vt:lpstr>
      <vt:lpstr>（一）技术先进型服务企业可享受的优惠政策：</vt:lpstr>
      <vt:lpstr>（二）技术先进型服务业务认定范围</vt:lpstr>
      <vt:lpstr>（三）申请条件：</vt:lpstr>
      <vt:lpstr>提交材料</vt:lpstr>
      <vt:lpstr>（四）申报程序：</vt:lpstr>
      <vt:lpstr>三、研发经费加计扣除</vt:lpstr>
      <vt:lpstr>政策依据：</vt:lpstr>
      <vt:lpstr>研发经费</vt:lpstr>
      <vt:lpstr>执行流程</vt:lpstr>
      <vt:lpstr>常见问题</vt:lpstr>
      <vt:lpstr>四、技术合同登记</vt:lpstr>
      <vt:lpstr>政策依据</vt:lpstr>
      <vt:lpstr>（一）技术合同认定登记的重要性</vt:lpstr>
      <vt:lpstr>（二）技术合同登记相关概念解读</vt:lpstr>
      <vt:lpstr>（三）技术合同的认定登记工作</vt:lpstr>
      <vt:lpstr>享受政策需履行的手续</vt:lpstr>
      <vt:lpstr>需要提交的材料</vt:lpstr>
      <vt:lpstr>不予登记的合同</vt:lpstr>
      <vt:lpstr>五、高新技术成果转化项目认定</vt:lpstr>
      <vt:lpstr>六、科技型中小企业技术创新资金</vt:lpstr>
      <vt:lpstr>七、设计产业促进</vt:lpstr>
      <vt:lpstr>八、产业技术创新战略联盟建设</vt:lpstr>
      <vt:lpstr>九、技术转移专项</vt:lpstr>
      <vt:lpstr>十、工程技术服务促进</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高新技术企业科技政策介绍</dc:title>
  <dc:creator>user</dc:creator>
  <cp:lastModifiedBy>user</cp:lastModifiedBy>
  <cp:revision>4</cp:revision>
  <dcterms:created xsi:type="dcterms:W3CDTF">2017-01-09T14:18:00Z</dcterms:created>
  <dcterms:modified xsi:type="dcterms:W3CDTF">2017-01-09T14:36:48Z</dcterms:modified>
</cp:coreProperties>
</file>