
<file path=[Content_Types].xml><?xml version="1.0" encoding="utf-8"?>
<Types xmlns="http://schemas.openxmlformats.org/package/2006/content-types">
  <Default Extension="jpeg" ContentType="image/jpeg"/>
  <Default Extension="vml" ContentType="application/vnd.openxmlformats-officedocument.vmlDrawing"/>
  <Default Extension="png" ContentType="image/png"/>
  <Default Extension="emf" ContentType="image/x-emf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4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5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8"/>
  </p:notesMasterIdLst>
  <p:sldIdLst>
    <p:sldId id="256" r:id="rId3"/>
    <p:sldId id="257" r:id="rId4"/>
    <p:sldId id="258" r:id="rId5"/>
    <p:sldId id="260" r:id="rId6"/>
    <p:sldId id="261" r:id="rId7"/>
    <p:sldId id="262" r:id="rId9"/>
    <p:sldId id="263" r:id="rId10"/>
    <p:sldId id="264" r:id="rId11"/>
    <p:sldId id="268" r:id="rId12"/>
    <p:sldId id="267" r:id="rId13"/>
    <p:sldId id="265" r:id="rId14"/>
    <p:sldId id="266" r:id="rId15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档案管理概述" id="{aeea95ee-e9a2-4454-b6fd-f5d25a7c7cb1}">
          <p14:sldIdLst>
            <p14:sldId id="256"/>
            <p14:sldId id="257"/>
            <p14:sldId id="258"/>
          </p14:sldIdLst>
        </p14:section>
        <p14:section name="归档和整理" id="{b3b56beb-dd2d-4fe6-9ecb-9a0c75b6dd9b}">
          <p14:sldIdLst>
            <p14:sldId id="260"/>
            <p14:sldId id="261"/>
            <p14:sldId id="262"/>
            <p14:sldId id="263"/>
          </p14:sldIdLst>
        </p14:section>
        <p14:section name="档案保管和销毁" id="{46df94c9-72af-4fa1-9e53-5bac6a083e1c}">
          <p14:sldIdLst>
            <p14:sldId id="264"/>
            <p14:sldId id="268"/>
            <p14:sldId id="267"/>
            <p14:sldId id="265"/>
            <p14:sldId id="266"/>
          </p14:sldIdLst>
        </p14:section>
      </p14:section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116" d="100"/>
          <a:sy n="116" d="100"/>
        </p:scale>
        <p:origin x="336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6.xml"/><Relationship Id="rId8" Type="http://schemas.openxmlformats.org/officeDocument/2006/relationships/notesMaster" Target="notesMasters/notesMaster1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" Type="http://schemas.openxmlformats.org/officeDocument/2006/relationships/theme" Target="theme/theme1.xml"/><Relationship Id="rId18" Type="http://schemas.openxmlformats.org/officeDocument/2006/relationships/tableStyles" Target="tableStyles.xml"/><Relationship Id="rId17" Type="http://schemas.openxmlformats.org/officeDocument/2006/relationships/viewProps" Target="viewProps.xml"/><Relationship Id="rId16" Type="http://schemas.openxmlformats.org/officeDocument/2006/relationships/presProps" Target="presProps.xml"/><Relationship Id="rId15" Type="http://schemas.openxmlformats.org/officeDocument/2006/relationships/slide" Target="slides/slide12.xml"/><Relationship Id="rId14" Type="http://schemas.openxmlformats.org/officeDocument/2006/relationships/slide" Target="slides/slide11.xml"/><Relationship Id="rId13" Type="http://schemas.openxmlformats.org/officeDocument/2006/relationships/slide" Target="slides/slide10.xml"/><Relationship Id="rId12" Type="http://schemas.openxmlformats.org/officeDocument/2006/relationships/slide" Target="slides/slide9.xml"/><Relationship Id="rId11" Type="http://schemas.openxmlformats.org/officeDocument/2006/relationships/slide" Target="slides/slide8.xml"/><Relationship Id="rId10" Type="http://schemas.openxmlformats.org/officeDocument/2006/relationships/slide" Target="slides/slide7.xml"/><Relationship Id="rId1" Type="http://schemas.openxmlformats.org/officeDocument/2006/relationships/slideMaster" Target="slideMasters/slideMaster1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emf"/></Relationships>
</file>

<file path=ppt/media/>
</file>

<file path=ppt/media/image1.pn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2A48B96-639E-45A3-A0BA-2464DFDB1FAA}" type="datetimeFigureOut">
              <a:rPr lang="zh-CN" altLang="en-US" smtClean="0"/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837353-30EB-4A48-80EB-173D804AEFBD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5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notesMaster" Target="../notesMasters/notesMaster1.xml"/><Relationship Id="rId1" Type="http://schemas.openxmlformats.org/officeDocument/2006/relationships/slide" Target="../slides/slide9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endParaRPr lang="zh-CN" alt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幻灯片图像占位符 1"/>
          <p:cNvSpPr/>
          <p:nvPr>
            <p:ph type="sldImg" idx="2"/>
          </p:nvPr>
        </p:nvSpPr>
        <p:spPr/>
      </p:sp>
      <p:sp>
        <p:nvSpPr>
          <p:cNvPr id="3" name="文本占位符 2"/>
          <p:cNvSpPr/>
          <p:nvPr>
            <p:ph type="body" idx="3"/>
          </p:nvPr>
        </p:nvSpPr>
        <p:spPr/>
        <p:txBody>
          <a:bodyPr/>
          <a:p>
            <a:r>
              <a:rPr lang="zh-CN" altLang="en-US"/>
              <a:t>业务档案保管需要做好的八防工作：防火、防水、防潮、防霉、防虫、防光、防尘、防盗</a:t>
            </a:r>
            <a:endParaRPr lang="zh-CN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hf hdr="0" ftr="0"/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3" Type="http://schemas.openxmlformats.org/officeDocument/2006/relationships/theme" Target="../theme/theme1.xml"/><Relationship Id="rId12" Type="http://schemas.openxmlformats.org/officeDocument/2006/relationships/image" Target="../media/image1.png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图片 6" descr="Logo1"/>
          <p:cNvPicPr>
            <a:picLocks noChangeAspect="1"/>
          </p:cNvPicPr>
          <p:nvPr userDrawn="1"/>
        </p:nvPicPr>
        <p:blipFill>
          <a:blip r:embed="rId12"/>
          <a:stretch>
            <a:fillRect/>
          </a:stretch>
        </p:blipFill>
        <p:spPr>
          <a:xfrm>
            <a:off x="108585" y="78740"/>
            <a:ext cx="728980" cy="641350"/>
          </a:xfrm>
          <a:prstGeom prst="rect">
            <a:avLst/>
          </a:prstGeom>
        </p:spPr>
      </p:pic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  <a:endParaRPr lang="zh-CN" altLang="en-US" smtClean="0"/>
          </a:p>
          <a:p>
            <a:pPr lvl="1"/>
            <a:r>
              <a:rPr lang="zh-CN" altLang="en-US" smtClean="0"/>
              <a:t>第二级</a:t>
            </a:r>
            <a:endParaRPr lang="zh-CN" altLang="en-US" smtClean="0"/>
          </a:p>
          <a:p>
            <a:pPr lvl="2"/>
            <a:r>
              <a:rPr lang="zh-CN" altLang="en-US" smtClean="0"/>
              <a:t>第三级</a:t>
            </a:r>
            <a:endParaRPr lang="zh-CN" altLang="en-US" smtClean="0"/>
          </a:p>
          <a:p>
            <a:pPr lvl="3"/>
            <a:r>
              <a:rPr lang="zh-CN" altLang="en-US" smtClean="0"/>
              <a:t>第四级</a:t>
            </a:r>
            <a:endParaRPr lang="zh-CN" altLang="en-US" smtClean="0"/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hdr="0" ftr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2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4" Type="http://schemas.openxmlformats.org/officeDocument/2006/relationships/vmlDrawing" Target="../drawings/vmlDrawing1.vml"/><Relationship Id="rId3" Type="http://schemas.openxmlformats.org/officeDocument/2006/relationships/slideLayout" Target="../slideLayouts/slideLayout4.xml"/><Relationship Id="rId2" Type="http://schemas.openxmlformats.org/officeDocument/2006/relationships/image" Target="../media/image3.emf"/><Relationship Id="rId1" Type="http://schemas.openxmlformats.org/officeDocument/2006/relationships/oleObject" Target="file:///C:\Users\Administrator.USER-20200314UG\Desktop\3\&#19994;&#21153;&#25253;&#21578;&#31614;&#21457;&#31295;&#32440;.xlsx!&#27169;&#26495;!R1C2:R19C5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p>
            <a:r>
              <a:rPr lang="zh-CN" altLang="en-US"/>
              <a:t>审计业务档案管理实务培训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p>
            <a:r>
              <a:rPr lang="zh-CN" altLang="en-US"/>
              <a:t>××注册会计师协会</a:t>
            </a:r>
            <a:endParaRPr lang="zh-CN" altLang="en-US"/>
          </a:p>
          <a:p>
            <a:r>
              <a:rPr lang="zh-CN" altLang="en-US"/>
              <a:t>2015年5月</a:t>
            </a:r>
            <a:endParaRPr lang="zh-CN" altLang="en-US"/>
          </a:p>
        </p:txBody>
      </p:sp>
      <p:pic>
        <p:nvPicPr>
          <p:cNvPr id="4" name="图片 3" descr="图片1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9272270" y="4494530"/>
            <a:ext cx="2499360" cy="1874520"/>
          </a:xfrm>
          <a:prstGeom prst="rect">
            <a:avLst/>
          </a:prstGeom>
        </p:spPr>
      </p:pic>
    </p:spTree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2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600" decel="100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6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6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1600" decel="100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8" presetID="3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0" dur="1600" decel="100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1" dur="16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16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-0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600" decel="100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0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0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4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5" dur="400" accel="100000" fill="hold">
                                          <p:stCondLst>
                                            <p:cond delay="160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0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2" grpId="1"/>
      <p:bldP spid="3" grpId="0" bldLvl="0" uiExpand="1" build="allAtOnce"/>
      <p:bldP spid="3" grpId="1" build="p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pPr marL="0" indent="0">
              <a:buNone/>
            </a:pPr>
            <a:r>
              <a:rPr lang="zh-CN" altLang="en-US"/>
              <a:t>七、业务档案的保管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pPr lvl="0"/>
            <a:r>
              <a:rPr lang="zh-CN" altLang="en-US"/>
              <a:t>（五）电子档案的管理</a:t>
            </a:r>
            <a:endParaRPr lang="zh-CN" altLang="en-US"/>
          </a:p>
          <a:p>
            <a:pPr lvl="1"/>
            <a:r>
              <a:rPr lang="zh-CN" altLang="en-US"/>
              <a:t>1、电子档案的概念</a:t>
            </a:r>
            <a:endParaRPr lang="zh-CN" altLang="en-US"/>
          </a:p>
          <a:p>
            <a:pPr lvl="1"/>
            <a:r>
              <a:rPr lang="zh-CN" altLang="en-US"/>
              <a:t>2、电子档案的特点</a:t>
            </a:r>
            <a:endParaRPr lang="zh-CN" altLang="en-US"/>
          </a:p>
          <a:p>
            <a:pPr lvl="1"/>
            <a:r>
              <a:rPr lang="zh-CN" altLang="en-US"/>
              <a:t>3、电子档案保管的基本要求</a:t>
            </a:r>
            <a:endParaRPr lang="zh-CN" altLang="en-US"/>
          </a:p>
          <a:p>
            <a:pPr lvl="1"/>
            <a:r>
              <a:rPr lang="zh-CN" altLang="en-US"/>
              <a:t>4、电子档案的归档</a:t>
            </a:r>
            <a:endParaRPr lang="zh-CN" altLang="en-US"/>
          </a:p>
          <a:p>
            <a:pPr lvl="1"/>
            <a:r>
              <a:rPr lang="zh-CN" altLang="en-US"/>
              <a:t>5、电子档案的接收</a:t>
            </a:r>
            <a:endParaRPr lang="zh-CN" altLang="en-US"/>
          </a:p>
          <a:p>
            <a:pPr lvl="1"/>
            <a:r>
              <a:rPr lang="zh-CN" altLang="en-US"/>
              <a:t>6、电子档案的日常管理</a:t>
            </a:r>
            <a:endParaRPr lang="zh-CN" altLang="en-US"/>
          </a:p>
          <a:p>
            <a:pPr lvl="1"/>
            <a:r>
              <a:rPr lang="zh-CN" altLang="en-US"/>
              <a:t>7、电子档案的保管条件</a:t>
            </a:r>
            <a:endParaRPr lang="zh-CN" altLang="en-US"/>
          </a:p>
          <a:p>
            <a:pPr lvl="1"/>
            <a:r>
              <a:rPr lang="zh-CN" altLang="en-US"/>
              <a:t>8、制定完善的电子档案利用制度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wedge/>
  </p:transition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八、业务档案的利用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（一）明确业务档案的所有权</a:t>
            </a:r>
            <a:endParaRPr lang="zh-CN" altLang="en-US"/>
          </a:p>
          <a:p>
            <a:r>
              <a:rPr lang="zh-CN" altLang="en-US"/>
              <a:t>（二）建立必要的制度</a:t>
            </a:r>
            <a:endParaRPr lang="zh-CN" altLang="en-US"/>
          </a:p>
          <a:p>
            <a:pPr lvl="1"/>
            <a:r>
              <a:rPr lang="zh-CN" altLang="en-US"/>
              <a:t>1、保密制度</a:t>
            </a:r>
            <a:endParaRPr lang="zh-CN" altLang="en-US"/>
          </a:p>
          <a:p>
            <a:pPr lvl="1"/>
            <a:r>
              <a:rPr lang="zh-CN" altLang="en-US"/>
              <a:t>2、借阅制度</a:t>
            </a:r>
            <a:endParaRPr lang="zh-CN" altLang="en-US"/>
          </a:p>
          <a:p>
            <a:pPr lvl="1"/>
            <a:r>
              <a:rPr lang="zh-CN" altLang="en-US"/>
              <a:t>3、复制制度</a:t>
            </a:r>
            <a:endParaRPr lang="zh-CN" altLang="en-US"/>
          </a:p>
          <a:p>
            <a:r>
              <a:rPr lang="zh-CN" altLang="en-US"/>
              <a:t>（三）积极主动做好提供利用工作</a:t>
            </a:r>
            <a:endParaRPr lang="zh-CN" altLang="en-US"/>
          </a:p>
          <a:p>
            <a:pPr lvl="1"/>
            <a:r>
              <a:rPr lang="zh-CN" altLang="en-US"/>
              <a:t>1、业务档案的利用形式</a:t>
            </a:r>
            <a:endParaRPr lang="zh-CN" altLang="en-US"/>
          </a:p>
          <a:p>
            <a:pPr lvl="1"/>
            <a:r>
              <a:rPr lang="zh-CN" altLang="en-US"/>
              <a:t>2、以档案工作人员的要求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wedge/>
  </p:transition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九、业务档案的鉴定销毁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（一）鉴定工作的内容</a:t>
            </a:r>
            <a:endParaRPr lang="zh-CN" altLang="en-US"/>
          </a:p>
          <a:p>
            <a:r>
              <a:rPr lang="zh-CN" altLang="en-US"/>
              <a:t>（二）鉴定工作的基础要求</a:t>
            </a:r>
            <a:endParaRPr lang="zh-CN" altLang="en-US"/>
          </a:p>
          <a:p>
            <a:r>
              <a:rPr lang="zh-CN" altLang="en-US"/>
              <a:t>（三）业务档案销毁的程序</a:t>
            </a:r>
            <a:endParaRPr lang="zh-CN" altLang="en-US"/>
          </a:p>
          <a:p>
            <a:pPr lvl="1"/>
            <a:r>
              <a:rPr lang="zh-CN" altLang="en-US"/>
              <a:t>审核鉴定、编制销毁报告和销毁清单、法定程序审批、销毁确认和批准、清点核对、监督销毁、存档和备案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wedge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一、概述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（一）概念：档案、审计业务档案、工作底稿</a:t>
            </a:r>
            <a:endParaRPr lang="zh-CN" altLang="en-US"/>
          </a:p>
          <a:p>
            <a:r>
              <a:rPr lang="zh-CN" altLang="en-US"/>
              <a:t>（二）业务档案的主要特点</a:t>
            </a:r>
            <a:endParaRPr lang="zh-CN" altLang="en-US"/>
          </a:p>
          <a:p>
            <a:r>
              <a:rPr lang="zh-CN" altLang="en-US"/>
              <a:t>（三）业务档案的主要作用</a:t>
            </a:r>
            <a:endParaRPr lang="zh-CN" altLang="en-US"/>
          </a:p>
          <a:p>
            <a:r>
              <a:rPr lang="zh-CN" altLang="en-US"/>
              <a:t>（四）业务档案的管理原则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fade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二、业务档案的形成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/>
        <p:txBody>
          <a:bodyPr/>
          <a:p>
            <a:r>
              <a:rPr lang="zh-CN" altLang="en-US"/>
              <a:t>（一）业务档案的形成条件</a:t>
            </a:r>
            <a:endParaRPr lang="zh-CN" altLang="en-US"/>
          </a:p>
          <a:p>
            <a:r>
              <a:rPr lang="zh-CN" altLang="en-US"/>
              <a:t>（二）业务档案的形成规范</a:t>
            </a:r>
            <a:endParaRPr lang="zh-CN" altLang="en-US"/>
          </a:p>
          <a:p>
            <a:r>
              <a:rPr lang="zh-CN" altLang="en-US"/>
              <a:t>（三）业务报告文号的编制</a:t>
            </a:r>
            <a:endParaRPr lang="zh-CN" altLang="en-US"/>
          </a:p>
          <a:p>
            <a:r>
              <a:rPr lang="zh-CN" altLang="en-US"/>
              <a:t>（四）业务报告签发稿纸的使用</a:t>
            </a:r>
            <a:endParaRPr lang="zh-CN" altLang="en-US"/>
          </a:p>
          <a:p>
            <a:r>
              <a:rPr lang="zh-CN" altLang="en-US"/>
              <a:t>（五）业务档案的管理流程及责任分工</a:t>
            </a:r>
            <a:endParaRPr lang="zh-CN" altLang="en-US"/>
          </a:p>
        </p:txBody>
      </p:sp>
      <p:graphicFrame>
        <p:nvGraphicFramePr>
          <p:cNvPr id="8" name="对象 7"/>
          <p:cNvGraphicFramePr>
            <a:graphicFrameLocks noChangeAspect="1"/>
          </p:cNvGraphicFramePr>
          <p:nvPr/>
        </p:nvGraphicFramePr>
        <p:xfrm>
          <a:off x="7191375" y="762635"/>
          <a:ext cx="3693795" cy="4849495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9" name="" r:id="rId1" imgW="6638925" imgH="8715375" progId="Excel.Sheet.12">
                  <p:link updateAutomatic="1"/>
                </p:oleObj>
              </mc:Choice>
              <mc:Fallback>
                <p:oleObj name="" r:id="rId1" imgW="6638925" imgH="8715375" progId="Excel.Sheet.12">
                  <p:link updateAutomatic="1"/>
                  <p:pic>
                    <p:nvPicPr>
                      <p:cNvPr id="0" name="图片 8"/>
                      <p:cNvPicPr/>
                      <p:nvPr/>
                    </p:nvPicPr>
                    <p:blipFill>
                      <a:blip r:embed="rId2"/>
                      <a:stretch>
                        <a:fillRect/>
                      </a:stretch>
                    </p:blipFill>
                    <p:spPr>
                      <a:xfrm>
                        <a:off x="7191375" y="762635"/>
                        <a:ext cx="3693795" cy="4849495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fade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三、工作底稿的收集归档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（一）归档范围</a:t>
            </a:r>
            <a:endParaRPr lang="zh-CN" altLang="en-US"/>
          </a:p>
          <a:p>
            <a:r>
              <a:rPr lang="zh-CN" altLang="en-US"/>
              <a:t>（二）归档时间</a:t>
            </a:r>
            <a:endParaRPr lang="zh-CN" altLang="en-US"/>
          </a:p>
          <a:p>
            <a:r>
              <a:rPr lang="zh-CN" altLang="en-US"/>
              <a:t>（三）收集归档应注意的问题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wipe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四、工作底稿的整理、立卷和移交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p>
            <a:r>
              <a:rPr lang="zh-CN" altLang="en-US"/>
              <a:t>（一）整理的原则</a:t>
            </a:r>
            <a:endParaRPr lang="zh-CN" altLang="en-US"/>
          </a:p>
          <a:p>
            <a:r>
              <a:rPr lang="zh-CN" altLang="en-US"/>
              <a:t>（二）整理的流程及要求</a:t>
            </a:r>
            <a:endParaRPr lang="zh-CN" altLang="en-US"/>
          </a:p>
          <a:p>
            <a:pPr lvl="1"/>
            <a:r>
              <a:rPr lang="zh-CN" altLang="en-US"/>
              <a:t>分项目、组卷、卷内文件材料的排列、编制页号、编制卷内目录、填写备考表、填写案卷封面、案卷装订</a:t>
            </a:r>
            <a:endParaRPr lang="zh-CN" altLang="en-US"/>
          </a:p>
          <a:p>
            <a:r>
              <a:rPr lang="zh-CN" altLang="en-US"/>
              <a:t>（三）业务档案的移交检查</a:t>
            </a:r>
            <a:endParaRPr lang="zh-CN" altLang="en-US"/>
          </a:p>
          <a:p>
            <a:pPr lvl="1"/>
            <a:r>
              <a:rPr lang="zh-CN" altLang="en-US"/>
              <a:t>1、办理移交的必要性</a:t>
            </a:r>
            <a:endParaRPr lang="zh-CN" altLang="en-US"/>
          </a:p>
          <a:p>
            <a:pPr lvl="1"/>
            <a:r>
              <a:rPr lang="zh-CN" altLang="en-US"/>
              <a:t>2、移交的要求</a:t>
            </a:r>
            <a:endParaRPr lang="zh-CN" altLang="en-US"/>
          </a:p>
          <a:p>
            <a:pPr lvl="1"/>
            <a:r>
              <a:rPr lang="zh-CN" altLang="en-US"/>
              <a:t>3、案卷质量检查</a:t>
            </a:r>
            <a:endParaRPr lang="zh-CN" altLang="en-US"/>
          </a:p>
          <a:p>
            <a:pPr lvl="1"/>
            <a:r>
              <a:rPr lang="zh-CN" altLang="en-US"/>
              <a:t>4、移交工作注意事项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wipe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五、业务档案的排列编号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（一）案卷排列</a:t>
            </a:r>
            <a:endParaRPr lang="zh-CN" altLang="en-US"/>
          </a:p>
          <a:p>
            <a:pPr lvl="1"/>
            <a:r>
              <a:rPr lang="zh-CN" altLang="en-US"/>
              <a:t>1、排列方法</a:t>
            </a:r>
            <a:endParaRPr lang="zh-CN" altLang="en-US"/>
          </a:p>
          <a:p>
            <a:pPr lvl="1"/>
            <a:r>
              <a:rPr lang="zh-CN" altLang="en-US"/>
              <a:t>2、排列要求</a:t>
            </a:r>
            <a:endParaRPr lang="zh-CN" altLang="en-US"/>
          </a:p>
          <a:p>
            <a:r>
              <a:rPr lang="zh-CN" altLang="en-US"/>
              <a:t>（二）编制案卷号</a:t>
            </a:r>
            <a:endParaRPr lang="zh-CN" altLang="en-US"/>
          </a:p>
          <a:p>
            <a:pPr lvl="1"/>
            <a:r>
              <a:rPr lang="zh-CN" altLang="en-US"/>
              <a:t>1、案卷号的编制要求</a:t>
            </a:r>
            <a:endParaRPr lang="zh-CN" altLang="en-US"/>
          </a:p>
          <a:p>
            <a:pPr lvl="1"/>
            <a:r>
              <a:rPr lang="zh-CN" altLang="en-US"/>
              <a:t>2、案卷号的编制方法</a:t>
            </a:r>
            <a:endParaRPr lang="zh-CN" altLang="en-US"/>
          </a:p>
          <a:p>
            <a:pPr lvl="1"/>
            <a:r>
              <a:rPr lang="zh-CN" altLang="en-US"/>
              <a:t>3、编制案卷号注意事项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wipe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六、业务档案案卷目录的编制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r>
              <a:rPr lang="zh-CN" altLang="en-US"/>
              <a:t>（一）案卷目录编制的作用</a:t>
            </a:r>
            <a:endParaRPr lang="zh-CN" altLang="en-US"/>
          </a:p>
          <a:p>
            <a:r>
              <a:rPr lang="zh-CN" altLang="en-US"/>
              <a:t>（二）案卷目录的格式</a:t>
            </a:r>
            <a:endParaRPr lang="zh-CN" altLang="en-US"/>
          </a:p>
          <a:p>
            <a:r>
              <a:rPr lang="zh-CN" altLang="en-US"/>
              <a:t>（三）案卷目录的编制要求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wipe/>
  </p:transition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r>
              <a:rPr lang="zh-CN" altLang="en-US"/>
              <a:t>七、业务档案的保管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p>
            <a:pPr lvl="0"/>
            <a:r>
              <a:rPr lang="zh-CN" altLang="en-US">
                <a:sym typeface="+mn-ea"/>
              </a:rPr>
              <a:t>（一）业务档案保管工作的基本内容</a:t>
            </a:r>
            <a:endParaRPr lang="zh-CN" altLang="en-US"/>
          </a:p>
          <a:p>
            <a:pPr lvl="0"/>
            <a:r>
              <a:rPr lang="zh-CN" altLang="en-US">
                <a:sym typeface="+mn-ea"/>
              </a:rPr>
              <a:t>（二）业务档案保管所需的物质条件</a:t>
            </a:r>
            <a:endParaRPr lang="zh-CN" altLang="en-US"/>
          </a:p>
          <a:p>
            <a:pPr lvl="0"/>
            <a:r>
              <a:rPr lang="zh-CN" altLang="en-US">
                <a:sym typeface="+mn-ea"/>
              </a:rPr>
              <a:t>（三）业务档案的保管期限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wedge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pPr marL="0" lvl="0" indent="0">
              <a:buNone/>
            </a:pPr>
            <a:r>
              <a:rPr lang="zh-CN" altLang="en-US"/>
              <a:t>七、业务档案的保管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p>
            <a:pPr lvl="0"/>
            <a:r>
              <a:rPr lang="zh-CN" altLang="en-US" sz="2800">
                <a:sym typeface="+mn-ea"/>
              </a:rPr>
              <a:t>（四）业务档案保管的基本方法和要求</a:t>
            </a:r>
            <a:endParaRPr lang="zh-CN" altLang="en-US" sz="2800"/>
          </a:p>
          <a:p>
            <a:pPr lvl="1"/>
            <a:r>
              <a:rPr lang="zh-CN" altLang="en-US" sz="2800">
                <a:sym typeface="+mn-ea"/>
              </a:rPr>
              <a:t>加强库房温湿度控制</a:t>
            </a:r>
            <a:endParaRPr lang="zh-CN" altLang="en-US" sz="2800"/>
          </a:p>
          <a:p>
            <a:pPr lvl="1"/>
            <a:r>
              <a:rPr lang="zh-CN" altLang="en-US" sz="2800">
                <a:sym typeface="+mn-ea"/>
              </a:rPr>
              <a:t>档案以竖放为宜</a:t>
            </a:r>
            <a:endParaRPr lang="zh-CN" altLang="en-US" sz="2800"/>
          </a:p>
          <a:p>
            <a:pPr lvl="1"/>
            <a:r>
              <a:rPr lang="zh-CN" altLang="en-US" sz="2800">
                <a:sym typeface="+mn-ea"/>
              </a:rPr>
              <a:t>加强业务档案存放次序的维护和管理</a:t>
            </a:r>
            <a:endParaRPr lang="zh-CN" altLang="en-US" sz="2800"/>
          </a:p>
          <a:p>
            <a:pPr lvl="1"/>
            <a:r>
              <a:rPr lang="zh-CN" altLang="en-US" sz="2800">
                <a:sym typeface="+mn-ea"/>
              </a:rPr>
              <a:t>加强业务档案的定期检查、清点</a:t>
            </a:r>
            <a:endParaRPr lang="zh-CN" altLang="en-US" sz="2800"/>
          </a:p>
          <a:p>
            <a:pPr lvl="1"/>
            <a:r>
              <a:rPr lang="zh-CN" altLang="en-US" sz="2800">
                <a:sym typeface="+mn-ea"/>
              </a:rPr>
              <a:t>存放在有保管条件的地方</a:t>
            </a:r>
            <a:endParaRPr lang="zh-CN" altLang="en-US" sz="2800"/>
          </a:p>
          <a:p>
            <a:pPr lvl="1"/>
            <a:r>
              <a:rPr lang="zh-CN" altLang="en-US" sz="2800">
                <a:sym typeface="+mn-ea"/>
              </a:rPr>
              <a:t>备注内容：业务档案保管需要做好的八防工作：防火、防水、防潮、防霉、防虫、防光、防尘、防盗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fld id="{D997B5FA-0921-464F-AAE1-844C04324D75}" type="datetime2">
              <a:rPr lang="zh-CN" altLang="en-US" smtClean="0"/>
            </a:fld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fld id="{565CE74E-AB26-4998-AD42-012C4C1AD076}" type="slidenum">
              <a:rPr lang="zh-CN" altLang="en-US" smtClean="0"/>
            </a:fld>
            <a:endParaRPr lang="zh-CN" altLang="en-US"/>
          </a:p>
        </p:txBody>
      </p:sp>
    </p:spTree>
  </p:cSld>
  <p:clrMapOvr>
    <a:masterClrMapping/>
  </p:clrMapOvr>
  <p:transition>
    <p:wedge/>
  </p:transition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微软雅黑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微软雅黑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932</Words>
  <Application>WPS 演示</Application>
  <PresentationFormat>宽屏</PresentationFormat>
  <Paragraphs>143</Paragraphs>
  <Slides>12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6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12</vt:i4>
      </vt:variant>
    </vt:vector>
  </HeadingPairs>
  <TitlesOfParts>
    <vt:vector size="19" baseType="lpstr">
      <vt:lpstr>Arial</vt:lpstr>
      <vt:lpstr>宋体</vt:lpstr>
      <vt:lpstr>Wingdings</vt:lpstr>
      <vt:lpstr>微软雅黑</vt:lpstr>
      <vt:lpstr>Calibri</vt:lpstr>
      <vt:lpstr>Arial Unicode MS</vt:lpstr>
      <vt:lpstr>Office 主题</vt:lpstr>
      <vt:lpstr>审计业务档案管理实务培训</vt:lpstr>
      <vt:lpstr>一、概述</vt:lpstr>
      <vt:lpstr>二、业务档案的形成</vt:lpstr>
      <vt:lpstr>三、工作底稿的收集归档</vt:lpstr>
      <vt:lpstr>四、工作底稿的整理、立卷和移交</vt:lpstr>
      <vt:lpstr>五、业务档案的排列编号</vt:lpstr>
      <vt:lpstr>六、业务档案案卷目录的编制</vt:lpstr>
      <vt:lpstr>七、业务档案的保管</vt:lpstr>
      <vt:lpstr>PowerPoint 演示文稿</vt:lpstr>
      <vt:lpstr>PowerPoint 演示文稿</vt:lpstr>
      <vt:lpstr>八、业务档案的利用</vt:lpstr>
      <vt:lpstr>九、业务档案的鉴定销毁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Administrator</dc:creator>
  <cp:lastModifiedBy>孙志</cp:lastModifiedBy>
  <cp:revision>8</cp:revision>
  <dcterms:created xsi:type="dcterms:W3CDTF">2020-11-17T14:12:00Z</dcterms:created>
  <dcterms:modified xsi:type="dcterms:W3CDTF">2020-11-18T05:53:59Z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2052-11.1.0.9999</vt:lpwstr>
  </property>
</Properties>
</file>

<file path=docProps/thumbnail.jpeg>
</file>