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zh-CN" altLang="en-US"/>
              <a:t>审计业务档案管理实务培训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r>
              <a:rPr lang="zh-CN" altLang="en-US"/>
              <a:t>××注册会计师协会</a:t>
            </a:r>
            <a:endParaRPr lang="zh-CN" altLang="en-US"/>
          </a:p>
          <a:p>
            <a:r>
              <a:rPr lang="zh-CN" altLang="en-US"/>
              <a:t>2015年5月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  <p:bldLst>
      <p:bldP spid="2" grpId="1"/>
      <p:bldP spid="3" grpI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九、业务档案的鉴定销毁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（一）鉴定工作的内容</a:t>
            </a:r>
            <a:endParaRPr lang="zh-CN" altLang="en-US"/>
          </a:p>
          <a:p>
            <a:r>
              <a:rPr lang="zh-CN" altLang="en-US"/>
              <a:t>（二）鉴定工作的基础要求</a:t>
            </a:r>
            <a:endParaRPr lang="zh-CN" altLang="en-US"/>
          </a:p>
          <a:p>
            <a:r>
              <a:rPr lang="zh-CN" altLang="en-US"/>
              <a:t>（三）业务档案销毁的程序</a:t>
            </a:r>
            <a:endParaRPr lang="zh-CN" altLang="en-US"/>
          </a:p>
          <a:p>
            <a:pPr lvl="1"/>
            <a:r>
              <a:rPr lang="zh-CN" altLang="en-US"/>
              <a:t>审核鉴定、编制销毁报告和销毁清单、法定程序审批、销毁确认和批准、清点核对、监督销毁、存档和备案</a:t>
            </a:r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一、概述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（一）概念：档案、审计业务档案、工作底稿</a:t>
            </a:r>
            <a:endParaRPr lang="zh-CN" altLang="en-US"/>
          </a:p>
          <a:p>
            <a:r>
              <a:rPr lang="zh-CN" altLang="en-US"/>
              <a:t>（二）业务档案的主要特点</a:t>
            </a:r>
            <a:endParaRPr lang="zh-CN" altLang="en-US"/>
          </a:p>
          <a:p>
            <a:r>
              <a:rPr lang="zh-CN" altLang="en-US"/>
              <a:t>（三）业务档案的主要作用</a:t>
            </a:r>
            <a:endParaRPr lang="zh-CN" altLang="en-US"/>
          </a:p>
          <a:p>
            <a:r>
              <a:rPr lang="zh-CN" altLang="en-US"/>
              <a:t>（四）业务档案的管理原则</a:t>
            </a:r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二、业务档案的形成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（一）业务档案的形成条件</a:t>
            </a:r>
            <a:endParaRPr lang="zh-CN" altLang="en-US"/>
          </a:p>
          <a:p>
            <a:r>
              <a:rPr lang="zh-CN" altLang="en-US"/>
              <a:t>（二）业务档案的形成规范</a:t>
            </a:r>
            <a:endParaRPr lang="zh-CN" altLang="en-US"/>
          </a:p>
          <a:p>
            <a:r>
              <a:rPr lang="zh-CN" altLang="en-US"/>
              <a:t>（三）业务报告文号的编制</a:t>
            </a:r>
            <a:endParaRPr lang="zh-CN" altLang="en-US"/>
          </a:p>
          <a:p>
            <a:r>
              <a:rPr lang="zh-CN" altLang="en-US"/>
              <a:t>（四）业务报告签发稿纸的使用</a:t>
            </a:r>
            <a:endParaRPr lang="zh-CN" altLang="en-US"/>
          </a:p>
          <a:p>
            <a:r>
              <a:rPr lang="zh-CN" altLang="en-US"/>
              <a:t>（五）业务档案的管理流程及责任分工</a:t>
            </a:r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三、工作底稿的收集归档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（一）归档范围</a:t>
            </a:r>
            <a:endParaRPr lang="zh-CN" altLang="en-US"/>
          </a:p>
          <a:p>
            <a:r>
              <a:rPr lang="zh-CN" altLang="en-US"/>
              <a:t>（二）归档时间</a:t>
            </a:r>
            <a:endParaRPr lang="zh-CN" altLang="en-US"/>
          </a:p>
          <a:p>
            <a:r>
              <a:rPr lang="zh-CN" altLang="en-US"/>
              <a:t>（三）收集归档应注意的问题</a:t>
            </a:r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四、工作底稿的整理、立卷和移交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p>
            <a:r>
              <a:rPr lang="zh-CN" altLang="en-US"/>
              <a:t>（一）整理的原则</a:t>
            </a:r>
            <a:endParaRPr lang="zh-CN" altLang="en-US"/>
          </a:p>
          <a:p>
            <a:r>
              <a:rPr lang="zh-CN" altLang="en-US"/>
              <a:t>（二）整理的流程及要求</a:t>
            </a:r>
            <a:endParaRPr lang="zh-CN" altLang="en-US"/>
          </a:p>
          <a:p>
            <a:pPr lvl="1"/>
            <a:r>
              <a:rPr lang="zh-CN" altLang="en-US"/>
              <a:t>分项目、组卷、卷内文件材料的排列、编制页号、编制卷内目录、填写备考表、填写案卷封面、案卷装订</a:t>
            </a:r>
            <a:endParaRPr lang="zh-CN" altLang="en-US"/>
          </a:p>
          <a:p>
            <a:r>
              <a:rPr lang="zh-CN" altLang="en-US"/>
              <a:t>（三）业务档案的移交检查</a:t>
            </a:r>
            <a:endParaRPr lang="zh-CN" altLang="en-US"/>
          </a:p>
          <a:p>
            <a:pPr lvl="1"/>
            <a:r>
              <a:rPr lang="zh-CN" altLang="en-US"/>
              <a:t>1、办理移交的必要性</a:t>
            </a:r>
            <a:endParaRPr lang="zh-CN" altLang="en-US"/>
          </a:p>
          <a:p>
            <a:pPr lvl="1"/>
            <a:r>
              <a:rPr lang="zh-CN" altLang="en-US"/>
              <a:t>2、移交的要求</a:t>
            </a:r>
            <a:endParaRPr lang="zh-CN" altLang="en-US"/>
          </a:p>
          <a:p>
            <a:pPr lvl="1"/>
            <a:r>
              <a:rPr lang="zh-CN" altLang="en-US"/>
              <a:t>3、案卷质量检查</a:t>
            </a:r>
            <a:endParaRPr lang="zh-CN" altLang="en-US"/>
          </a:p>
          <a:p>
            <a:pPr lvl="1"/>
            <a:r>
              <a:rPr lang="zh-CN" altLang="en-US"/>
              <a:t>4、移交工作注意事项</a:t>
            </a:r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五、业务档案的排列编号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（一）案卷排列</a:t>
            </a:r>
            <a:endParaRPr lang="zh-CN" altLang="en-US"/>
          </a:p>
          <a:p>
            <a:pPr lvl="1"/>
            <a:r>
              <a:rPr lang="zh-CN" altLang="en-US"/>
              <a:t>1、排列方法</a:t>
            </a:r>
            <a:endParaRPr lang="zh-CN" altLang="en-US"/>
          </a:p>
          <a:p>
            <a:pPr lvl="1"/>
            <a:r>
              <a:rPr lang="zh-CN" altLang="en-US"/>
              <a:t>2、排列要求</a:t>
            </a:r>
            <a:endParaRPr lang="zh-CN" altLang="en-US"/>
          </a:p>
          <a:p>
            <a:r>
              <a:rPr lang="zh-CN" altLang="en-US"/>
              <a:t>（二）编制案卷号</a:t>
            </a:r>
            <a:endParaRPr lang="zh-CN" altLang="en-US"/>
          </a:p>
          <a:p>
            <a:pPr lvl="1"/>
            <a:r>
              <a:rPr lang="zh-CN" altLang="en-US"/>
              <a:t>1、案卷号的编制要求</a:t>
            </a:r>
            <a:endParaRPr lang="zh-CN" altLang="en-US"/>
          </a:p>
          <a:p>
            <a:pPr lvl="1"/>
            <a:r>
              <a:rPr lang="zh-CN" altLang="en-US"/>
              <a:t>2、案卷号的编制方法</a:t>
            </a:r>
            <a:endParaRPr lang="zh-CN" altLang="en-US"/>
          </a:p>
          <a:p>
            <a:pPr lvl="1"/>
            <a:r>
              <a:rPr lang="zh-CN" altLang="en-US"/>
              <a:t>3、编制案卷号注意事项</a:t>
            </a:r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六、业务档案案卷目录的编制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（一）案卷目录编制的作用</a:t>
            </a:r>
            <a:endParaRPr lang="zh-CN" altLang="en-US"/>
          </a:p>
          <a:p>
            <a:r>
              <a:rPr lang="zh-CN" altLang="en-US"/>
              <a:t>（二）案卷目录的格式</a:t>
            </a:r>
            <a:endParaRPr lang="zh-CN" altLang="en-US"/>
          </a:p>
          <a:p>
            <a:r>
              <a:rPr lang="zh-CN" altLang="en-US"/>
              <a:t>（三）案卷目录的编制要求</a:t>
            </a:r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七、业务档案的保管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35000"/>
          </a:bodyPr>
          <a:p>
            <a:pPr lvl="0"/>
            <a:r>
              <a:rPr lang="zh-CN" altLang="en-US"/>
              <a:t>（一）业务档案保管工作的基本内容</a:t>
            </a:r>
            <a:endParaRPr lang="zh-CN" altLang="en-US"/>
          </a:p>
          <a:p>
            <a:r>
              <a:rPr lang="zh-CN" altLang="en-US"/>
              <a:t>（二）业务档案保管所需的物质条件</a:t>
            </a:r>
            <a:endParaRPr lang="zh-CN" altLang="en-US"/>
          </a:p>
          <a:p>
            <a:r>
              <a:rPr lang="zh-CN" altLang="en-US"/>
              <a:t>（三）业务档案的保管期限</a:t>
            </a:r>
            <a:endParaRPr lang="zh-CN" altLang="en-US"/>
          </a:p>
          <a:p>
            <a:r>
              <a:rPr lang="zh-CN" altLang="en-US"/>
              <a:t>（四）业务档案保管的基本方法和要求</a:t>
            </a:r>
            <a:endParaRPr lang="zh-CN" altLang="en-US"/>
          </a:p>
          <a:p>
            <a:pPr lvl="1"/>
            <a:r>
              <a:rPr lang="zh-CN" altLang="en-US"/>
              <a:t>加强库房温湿度控制</a:t>
            </a:r>
            <a:endParaRPr lang="zh-CN" altLang="en-US"/>
          </a:p>
          <a:p>
            <a:pPr lvl="1"/>
            <a:r>
              <a:rPr lang="zh-CN" altLang="en-US"/>
              <a:t>档案以竖放为宜</a:t>
            </a:r>
            <a:endParaRPr lang="zh-CN" altLang="en-US"/>
          </a:p>
          <a:p>
            <a:pPr lvl="1"/>
            <a:r>
              <a:rPr lang="zh-CN" altLang="en-US"/>
              <a:t>加强业务档案存放次序的维护和管理</a:t>
            </a:r>
            <a:endParaRPr lang="zh-CN" altLang="en-US"/>
          </a:p>
          <a:p>
            <a:pPr lvl="1"/>
            <a:r>
              <a:rPr lang="zh-CN" altLang="en-US"/>
              <a:t>加强业务档案的定期检查、清点</a:t>
            </a:r>
            <a:endParaRPr lang="zh-CN" altLang="en-US"/>
          </a:p>
          <a:p>
            <a:pPr lvl="1"/>
            <a:r>
              <a:rPr lang="zh-CN" altLang="en-US"/>
              <a:t>存放在有保管条件的地方</a:t>
            </a:r>
            <a:endParaRPr lang="zh-CN" altLang="en-US"/>
          </a:p>
          <a:p>
            <a:pPr lvl="1"/>
            <a:r>
              <a:rPr lang="zh-CN" altLang="en-US"/>
              <a:t>备注内容：业务档案保管需要做好的八防工作：防火、防水、防潮、防霉、防虫、防光、防尘、防盗</a:t>
            </a:r>
            <a:endParaRPr lang="zh-CN" altLang="en-US"/>
          </a:p>
          <a:p>
            <a:r>
              <a:rPr lang="zh-CN" altLang="en-US"/>
              <a:t>（五）电子档案的管理</a:t>
            </a:r>
            <a:endParaRPr lang="zh-CN" altLang="en-US"/>
          </a:p>
          <a:p>
            <a:pPr lvl="1"/>
            <a:r>
              <a:rPr lang="zh-CN" altLang="en-US"/>
              <a:t>1、电子档案的概念</a:t>
            </a:r>
            <a:endParaRPr lang="zh-CN" altLang="en-US"/>
          </a:p>
          <a:p>
            <a:pPr lvl="1"/>
            <a:r>
              <a:rPr lang="zh-CN" altLang="en-US"/>
              <a:t>2、电子档案的特点</a:t>
            </a:r>
            <a:endParaRPr lang="zh-CN" altLang="en-US"/>
          </a:p>
          <a:p>
            <a:pPr lvl="1"/>
            <a:r>
              <a:rPr lang="zh-CN" altLang="en-US"/>
              <a:t>3、电子档案保管的基本要求</a:t>
            </a:r>
            <a:endParaRPr lang="zh-CN" altLang="en-US"/>
          </a:p>
          <a:p>
            <a:pPr lvl="1"/>
            <a:r>
              <a:rPr lang="zh-CN" altLang="en-US"/>
              <a:t>4、电子档案的归档</a:t>
            </a:r>
            <a:endParaRPr lang="zh-CN" altLang="en-US"/>
          </a:p>
          <a:p>
            <a:pPr lvl="1"/>
            <a:r>
              <a:rPr lang="zh-CN" altLang="en-US"/>
              <a:t>5、电子档案的接收</a:t>
            </a:r>
            <a:endParaRPr lang="zh-CN" altLang="en-US"/>
          </a:p>
          <a:p>
            <a:pPr lvl="1"/>
            <a:r>
              <a:rPr lang="zh-CN" altLang="en-US"/>
              <a:t>6、电子档案的日常管理</a:t>
            </a:r>
            <a:endParaRPr lang="zh-CN" altLang="en-US"/>
          </a:p>
          <a:p>
            <a:pPr lvl="1"/>
            <a:r>
              <a:rPr lang="zh-CN" altLang="en-US"/>
              <a:t>7、电子档案的保管条件</a:t>
            </a:r>
            <a:endParaRPr lang="zh-CN" altLang="en-US"/>
          </a:p>
          <a:p>
            <a:pPr lvl="1"/>
            <a:r>
              <a:rPr lang="zh-CN" altLang="en-US"/>
              <a:t>8、制定完善的电子档案利用制度</a:t>
            </a:r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八、业务档案的利用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（一）明确业务档案的所有权</a:t>
            </a:r>
            <a:endParaRPr lang="zh-CN" altLang="en-US"/>
          </a:p>
          <a:p>
            <a:r>
              <a:rPr lang="zh-CN" altLang="en-US"/>
              <a:t>（二）建立必要的制度</a:t>
            </a:r>
            <a:endParaRPr lang="zh-CN" altLang="en-US"/>
          </a:p>
          <a:p>
            <a:pPr lvl="1"/>
            <a:r>
              <a:rPr lang="zh-CN" altLang="en-US"/>
              <a:t>1、保密制度</a:t>
            </a:r>
            <a:endParaRPr lang="zh-CN" altLang="en-US"/>
          </a:p>
          <a:p>
            <a:pPr lvl="1"/>
            <a:r>
              <a:rPr lang="zh-CN" altLang="en-US"/>
              <a:t>2、借阅制度</a:t>
            </a:r>
            <a:endParaRPr lang="zh-CN" altLang="en-US"/>
          </a:p>
          <a:p>
            <a:pPr lvl="1"/>
            <a:r>
              <a:rPr lang="zh-CN" altLang="en-US"/>
              <a:t>3、复制制度</a:t>
            </a:r>
            <a:endParaRPr lang="zh-CN" altLang="en-US"/>
          </a:p>
          <a:p>
            <a:r>
              <a:rPr lang="zh-CN" altLang="en-US"/>
              <a:t>（三）积极主动做好提供利用工作</a:t>
            </a:r>
            <a:endParaRPr lang="zh-CN" altLang="en-US"/>
          </a:p>
          <a:p>
            <a:pPr lvl="1"/>
            <a:r>
              <a:rPr lang="zh-CN" altLang="en-US"/>
              <a:t>1、业务档案的利用形式</a:t>
            </a:r>
            <a:endParaRPr lang="zh-CN" altLang="en-US"/>
          </a:p>
          <a:p>
            <a:pPr lvl="1"/>
            <a:r>
              <a:rPr lang="zh-CN" altLang="en-US"/>
              <a:t>2、以档案工作人员的要求</a:t>
            </a:r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892</Words>
  <Application>WPS 演示</Application>
  <PresentationFormat>宽屏</PresentationFormat>
  <Paragraphs>93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Arial</vt:lpstr>
      <vt:lpstr>宋体</vt:lpstr>
      <vt:lpstr>Wingdings</vt:lpstr>
      <vt:lpstr>微软雅黑</vt:lpstr>
      <vt:lpstr>Calibri</vt:lpstr>
      <vt:lpstr>Arial Unicode MS</vt:lpstr>
      <vt:lpstr>Office 主题</vt:lpstr>
      <vt:lpstr>审计业务档案管理实务培训</vt:lpstr>
      <vt:lpstr>一、概述</vt:lpstr>
      <vt:lpstr>二、业务档案的形成</vt:lpstr>
      <vt:lpstr>三、工作底稿的收集归档</vt:lpstr>
      <vt:lpstr>四、工作底稿的整理、立卷和移交</vt:lpstr>
      <vt:lpstr>五、业务档案的排列编号</vt:lpstr>
      <vt:lpstr>六、业务档案案卷目录的编制</vt:lpstr>
      <vt:lpstr>七、业务档案的保管</vt:lpstr>
      <vt:lpstr>八、业务档案的利用</vt:lpstr>
      <vt:lpstr>九、业务档案的鉴定销毁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Administrator</dc:creator>
  <cp:lastModifiedBy>孙志</cp:lastModifiedBy>
  <cp:revision>6</cp:revision>
  <dcterms:created xsi:type="dcterms:W3CDTF">2020-11-17T14:12:00Z</dcterms:created>
  <dcterms:modified xsi:type="dcterms:W3CDTF">2020-11-17T15:27:11Z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2052-11.1.0.9999</vt:lpwstr>
  </property>
</Properties>
</file>