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5" r:id="rId18"/>
    <p:sldId id="271" r:id="rId19"/>
    <p:sldId id="272" r:id="rId20"/>
    <p:sldId id="273" r:id="rId21"/>
    <p:sldId id="274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小企业准则简介" id="{82bbf80c-3515-4c1e-b22a-bb73e36a63c6}">
          <p14:sldIdLst>
            <p14:sldId id="256"/>
            <p14:sldId id="257"/>
            <p14:sldId id="258"/>
          </p14:sldIdLst>
        </p14:section>
        <p14:section name="准则的颁布意义" id="{03971c06-070a-4133-9a37-5e84e7ac12bb}">
          <p14:sldIdLst>
            <p14:sldId id="259"/>
            <p14:sldId id="260"/>
            <p14:sldId id="261"/>
            <p14:sldId id="262"/>
            <p14:sldId id="263"/>
          </p14:sldIdLst>
        </p14:section>
        <p14:section name="准则的制定过程" id="{29d480ef-ff0d-49d9-89f1-6ab581488a81}">
          <p14:sldIdLst>
            <p14:sldId id="264"/>
          </p14:sldIdLst>
        </p14:section>
        <p14:section name="准则的主要内容" id="{eb94fc58-234b-48e6-9a1c-daaab38200ff}">
          <p14:sldIdLst>
            <p14:sldId id="265"/>
            <p14:sldId id="266"/>
            <p14:sldId id="267"/>
            <p14:sldId id="268"/>
            <p14:sldId id="269"/>
            <p14:sldId id="270"/>
            <p14:sldId id="275"/>
            <p14:sldId id="271"/>
            <p14:sldId id="272"/>
          </p14:sldIdLst>
        </p14:section>
        <p14:section name="准则的贯彻实施" id="{90d2c4db-dd50-4df7-83a3-ef07215ce763}">
          <p14:sldIdLst>
            <p14:sldId id="273"/>
            <p14:sldId id="27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1C80C4-3C37-4B06-AC2A-25F05322FDE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0"/>
      <dgm:spPr/>
      <dgm:t>
        <a:bodyPr/>
        <a:p>
          <a:endParaRPr lang="zh-CN" altLang="en-US"/>
        </a:p>
      </dgm:t>
    </dgm:pt>
    <dgm:pt modelId="{79F64CC5-B0A0-473A-A647-A8DB6562D23B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ym typeface="+mn-ea"/>
            </a:rPr>
            <a:t>小企业会计准则的颁布意义</a:t>
          </a:r>
          <a:r>
            <a:rPr lang="zh-CN" altLang="en-US"/>
            <a:t/>
          </a:r>
          <a:endParaRPr lang="zh-CN" altLang="en-US"/>
        </a:p>
      </dgm:t>
    </dgm:pt>
    <dgm:pt modelId="{702F6268-E14C-45D5-8115-297DAA4B759C}" cxnId="{10259418-6E4F-42BA-A2FF-30872FB9AF3B}" type="parTrans">
      <dgm:prSet/>
      <dgm:spPr/>
      <dgm:t>
        <a:bodyPr/>
        <a:p>
          <a:endParaRPr lang="zh-CN" altLang="en-US"/>
        </a:p>
      </dgm:t>
    </dgm:pt>
    <dgm:pt modelId="{981E424B-A63B-4DF7-BC97-1D5B2B7044B1}" cxnId="{10259418-6E4F-42BA-A2FF-30872FB9AF3B}" type="sibTrans">
      <dgm:prSet/>
      <dgm:spPr/>
      <dgm:t>
        <a:bodyPr/>
        <a:p>
          <a:endParaRPr lang="zh-CN" altLang="en-US"/>
        </a:p>
      </dgm:t>
    </dgm:pt>
    <dgm:pt modelId="{D4AB1542-9F74-4E45-B615-57F5DFDC43EE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ym typeface="+mn-ea"/>
            </a:rPr>
            <a:t>小企业会计准则的制定过程</a:t>
          </a:r>
          <a:r>
            <a:rPr lang="zh-CN" altLang="en-US"/>
            <a:t/>
          </a:r>
          <a:endParaRPr lang="zh-CN" altLang="en-US"/>
        </a:p>
      </dgm:t>
    </dgm:pt>
    <dgm:pt modelId="{DCA1BD93-FD98-4A06-8ECE-28E6935BECED}" cxnId="{9E08B2D3-5311-47FB-8F7C-8ECE7DB6EB63}" type="parTrans">
      <dgm:prSet/>
      <dgm:spPr/>
      <dgm:t>
        <a:bodyPr/>
        <a:p>
          <a:endParaRPr lang="zh-CN" altLang="en-US"/>
        </a:p>
      </dgm:t>
    </dgm:pt>
    <dgm:pt modelId="{69748832-ECC5-4F63-A6AC-8504A7E906B9}" cxnId="{9E08B2D3-5311-47FB-8F7C-8ECE7DB6EB63}" type="sibTrans">
      <dgm:prSet/>
      <dgm:spPr/>
      <dgm:t>
        <a:bodyPr/>
        <a:p>
          <a:endParaRPr lang="zh-CN" altLang="en-US"/>
        </a:p>
      </dgm:t>
    </dgm:pt>
    <dgm:pt modelId="{E484A0DB-ADE2-41BB-B1F9-A397557174FE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ym typeface="+mn-ea"/>
            </a:rPr>
            <a:t>小企业会计准则的主要内容</a:t>
          </a:r>
          <a:r>
            <a:rPr lang="zh-CN" altLang="en-US"/>
            <a:t/>
          </a:r>
          <a:endParaRPr lang="zh-CN" altLang="en-US"/>
        </a:p>
      </dgm:t>
    </dgm:pt>
    <dgm:pt modelId="{0D3844BD-A934-4ADF-8CEC-4B7101CACCC9}" cxnId="{050F9440-9B3B-4A5A-B408-AC17AF89F1AB}" type="parTrans">
      <dgm:prSet/>
      <dgm:spPr/>
      <dgm:t>
        <a:bodyPr/>
        <a:p>
          <a:endParaRPr lang="zh-CN" altLang="en-US"/>
        </a:p>
      </dgm:t>
    </dgm:pt>
    <dgm:pt modelId="{FC59B45A-A616-4E16-B98F-7EBC1D5DDF85}" cxnId="{050F9440-9B3B-4A5A-B408-AC17AF89F1AB}" type="sibTrans">
      <dgm:prSet/>
      <dgm:spPr/>
      <dgm:t>
        <a:bodyPr/>
        <a:p>
          <a:endParaRPr lang="zh-CN" altLang="en-US"/>
        </a:p>
      </dgm:t>
    </dgm:pt>
    <dgm:pt modelId="{84C1CD17-98E0-4C02-9EB7-136A6483E071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ym typeface="+mn-ea"/>
            </a:rPr>
            <a:t>小企业会计准则的贯彻实施</a:t>
          </a:r>
          <a:r>
            <a:rPr altLang="en-US"/>
            <a:t/>
          </a:r>
          <a:endParaRPr altLang="en-US"/>
        </a:p>
      </dgm:t>
    </dgm:pt>
    <dgm:pt modelId="{65BFC038-AC1F-43E0-9DC1-B10DC6BC666F}" cxnId="{7161EF35-DF22-43A9-BEED-22CB29E7DB0C}" type="parTrans">
      <dgm:prSet/>
      <dgm:spPr/>
    </dgm:pt>
    <dgm:pt modelId="{8852338A-BBC5-4857-9A0A-CC9BD279807F}" cxnId="{7161EF35-DF22-43A9-BEED-22CB29E7DB0C}" type="sibTrans">
      <dgm:prSet/>
      <dgm:spPr/>
    </dgm:pt>
    <dgm:pt modelId="{EE3CB678-3AF3-48EB-A9A3-4C9B3B638DF4}" type="pres">
      <dgm:prSet presAssocID="{501C80C4-3C37-4B06-AC2A-25F05322FDE0}" presName="linear" presStyleCnt="0">
        <dgm:presLayoutVars>
          <dgm:dir/>
          <dgm:animLvl val="lvl"/>
          <dgm:resizeHandles val="exact"/>
        </dgm:presLayoutVars>
      </dgm:prSet>
      <dgm:spPr/>
    </dgm:pt>
    <dgm:pt modelId="{A787D67B-DDA1-4988-8415-DCD48FC3EA83}" type="pres">
      <dgm:prSet presAssocID="{79F64CC5-B0A0-473A-A647-A8DB6562D23B}" presName="parentLin" presStyleCnt="0"/>
      <dgm:spPr/>
    </dgm:pt>
    <dgm:pt modelId="{0797CEA2-9F9D-4159-A8DC-2F0D60611F3B}" type="pres">
      <dgm:prSet presAssocID="{79F64CC5-B0A0-473A-A647-A8DB6562D23B}" presName="parentLeftMargin" presStyleCnt="0"/>
      <dgm:spPr/>
    </dgm:pt>
    <dgm:pt modelId="{2968AA41-C1D3-4EDF-9DB3-378F66B2FD39}" type="pres">
      <dgm:prSet presAssocID="{79F64CC5-B0A0-473A-A647-A8DB6562D23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D61417B3-60F3-4BE3-8E8F-9CEC27ECBCDA}" type="pres">
      <dgm:prSet presAssocID="{79F64CC5-B0A0-473A-A647-A8DB6562D23B}" presName="negativeSpace" presStyleCnt="0"/>
      <dgm:spPr/>
    </dgm:pt>
    <dgm:pt modelId="{D167D85B-ED5F-4134-9F18-E6B4BAE0C614}" type="pres">
      <dgm:prSet presAssocID="{79F64CC5-B0A0-473A-A647-A8DB6562D23B}" presName="childText" presStyleLbl="conFgAcc1" presStyleIdx="0" presStyleCnt="4">
        <dgm:presLayoutVars>
          <dgm:bulletEnabled val="1"/>
        </dgm:presLayoutVars>
      </dgm:prSet>
      <dgm:spPr/>
    </dgm:pt>
    <dgm:pt modelId="{6402558A-B637-4118-8793-2FA57B2393DA}" type="pres">
      <dgm:prSet presAssocID="{981E424B-A63B-4DF7-BC97-1D5B2B7044B1}" presName="spaceBetweenRectangles" presStyleCnt="0"/>
      <dgm:spPr/>
    </dgm:pt>
    <dgm:pt modelId="{8E561E53-8519-43F2-B9E7-546C3EB01970}" type="pres">
      <dgm:prSet presAssocID="{D4AB1542-9F74-4E45-B615-57F5DFDC43EE}" presName="parentLin" presStyleCnt="0"/>
      <dgm:spPr/>
    </dgm:pt>
    <dgm:pt modelId="{3559B5A5-3E91-49F5-A868-297DBB575668}" type="pres">
      <dgm:prSet presAssocID="{D4AB1542-9F74-4E45-B615-57F5DFDC43EE}" presName="parentLeftMargin" presStyleCnt="0"/>
      <dgm:spPr/>
    </dgm:pt>
    <dgm:pt modelId="{48FABA9F-C289-434B-8864-E8FC1B5C2F60}" type="pres">
      <dgm:prSet presAssocID="{D4AB1542-9F74-4E45-B615-57F5DFDC43EE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72F65D9D-7898-4EE1-ADBC-A6F5139DEC13}" type="pres">
      <dgm:prSet presAssocID="{D4AB1542-9F74-4E45-B615-57F5DFDC43EE}" presName="negativeSpace" presStyleCnt="0"/>
      <dgm:spPr/>
    </dgm:pt>
    <dgm:pt modelId="{6B4B0D2A-F76A-4881-A678-1599A9C1764F}" type="pres">
      <dgm:prSet presAssocID="{D4AB1542-9F74-4E45-B615-57F5DFDC43EE}" presName="childText" presStyleLbl="conFgAcc1" presStyleIdx="1" presStyleCnt="4">
        <dgm:presLayoutVars>
          <dgm:bulletEnabled val="1"/>
        </dgm:presLayoutVars>
      </dgm:prSet>
      <dgm:spPr/>
    </dgm:pt>
    <dgm:pt modelId="{4CCA9E30-BEB2-4B5D-BA10-E5FCB43776E3}" type="pres">
      <dgm:prSet presAssocID="{69748832-ECC5-4F63-A6AC-8504A7E906B9}" presName="spaceBetweenRectangles" presStyleCnt="0"/>
      <dgm:spPr/>
    </dgm:pt>
    <dgm:pt modelId="{E366F1EF-FE80-457B-9C6A-8A0AC673FB1B}" type="pres">
      <dgm:prSet presAssocID="{E484A0DB-ADE2-41BB-B1F9-A397557174FE}" presName="parentLin" presStyleCnt="0"/>
      <dgm:spPr/>
    </dgm:pt>
    <dgm:pt modelId="{06AA40BB-9886-4B46-8ECB-F4B42996D2E4}" type="pres">
      <dgm:prSet presAssocID="{E484A0DB-ADE2-41BB-B1F9-A397557174FE}" presName="parentLeftMargin" presStyleCnt="0"/>
      <dgm:spPr/>
    </dgm:pt>
    <dgm:pt modelId="{E2F3FA2F-E1C7-4C05-8B05-C32B42A9A930}" type="pres">
      <dgm:prSet presAssocID="{E484A0DB-ADE2-41BB-B1F9-A397557174FE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36A5161-621C-488B-95ED-161DD8C18700}" type="pres">
      <dgm:prSet presAssocID="{E484A0DB-ADE2-41BB-B1F9-A397557174FE}" presName="negativeSpace" presStyleCnt="0"/>
      <dgm:spPr/>
    </dgm:pt>
    <dgm:pt modelId="{F2D507D6-5CB7-4C81-896F-18FAF0126329}" type="pres">
      <dgm:prSet presAssocID="{E484A0DB-ADE2-41BB-B1F9-A397557174FE}" presName="childText" presStyleLbl="conFgAcc1" presStyleIdx="2" presStyleCnt="4">
        <dgm:presLayoutVars>
          <dgm:bulletEnabled val="1"/>
        </dgm:presLayoutVars>
      </dgm:prSet>
      <dgm:spPr/>
    </dgm:pt>
    <dgm:pt modelId="{1880F69F-3700-446F-A23C-F19A3BF635A8}" type="pres">
      <dgm:prSet presAssocID="{FC59B45A-A616-4E16-B98F-7EBC1D5DDF85}" presName="spaceBetweenRectangles" presStyleCnt="0"/>
      <dgm:spPr/>
    </dgm:pt>
    <dgm:pt modelId="{3297C45A-9E52-47EC-994F-ACAEDF0CC9F1}" type="pres">
      <dgm:prSet presAssocID="{84C1CD17-98E0-4C02-9EB7-136A6483E071}" presName="parentLin" presStyleCnt="0"/>
      <dgm:spPr/>
    </dgm:pt>
    <dgm:pt modelId="{B9600FF6-17C9-42DE-A91D-77AB0EB31A15}" type="pres">
      <dgm:prSet presAssocID="{84C1CD17-98E0-4C02-9EB7-136A6483E071}" presName="parentLeftMargin" presStyleCnt="0"/>
      <dgm:spPr/>
    </dgm:pt>
    <dgm:pt modelId="{A36F8DCB-53CF-47CA-936D-8726AC2C3822}" type="pres">
      <dgm:prSet presAssocID="{84C1CD17-98E0-4C02-9EB7-136A6483E071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7893DE20-1825-4A25-9FEF-B25BE1122F3E}" type="pres">
      <dgm:prSet presAssocID="{84C1CD17-98E0-4C02-9EB7-136A6483E071}" presName="negativeSpace" presStyleCnt="0"/>
      <dgm:spPr/>
    </dgm:pt>
    <dgm:pt modelId="{264D64F5-FC5E-4F7F-B879-425C5EA027E4}" type="pres">
      <dgm:prSet presAssocID="{84C1CD17-98E0-4C02-9EB7-136A6483E071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0259418-6E4F-42BA-A2FF-30872FB9AF3B}" srcId="{501C80C4-3C37-4B06-AC2A-25F05322FDE0}" destId="{79F64CC5-B0A0-473A-A647-A8DB6562D23B}" srcOrd="0" destOrd="0" parTransId="{702F6268-E14C-45D5-8115-297DAA4B759C}" sibTransId="{981E424B-A63B-4DF7-BC97-1D5B2B7044B1}"/>
    <dgm:cxn modelId="{9E08B2D3-5311-47FB-8F7C-8ECE7DB6EB63}" srcId="{501C80C4-3C37-4B06-AC2A-25F05322FDE0}" destId="{D4AB1542-9F74-4E45-B615-57F5DFDC43EE}" srcOrd="1" destOrd="0" parTransId="{DCA1BD93-FD98-4A06-8ECE-28E6935BECED}" sibTransId="{69748832-ECC5-4F63-A6AC-8504A7E906B9}"/>
    <dgm:cxn modelId="{050F9440-9B3B-4A5A-B408-AC17AF89F1AB}" srcId="{501C80C4-3C37-4B06-AC2A-25F05322FDE0}" destId="{E484A0DB-ADE2-41BB-B1F9-A397557174FE}" srcOrd="2" destOrd="0" parTransId="{0D3844BD-A934-4ADF-8CEC-4B7101CACCC9}" sibTransId="{FC59B45A-A616-4E16-B98F-7EBC1D5DDF85}"/>
    <dgm:cxn modelId="{7161EF35-DF22-43A9-BEED-22CB29E7DB0C}" srcId="{501C80C4-3C37-4B06-AC2A-25F05322FDE0}" destId="{84C1CD17-98E0-4C02-9EB7-136A6483E071}" srcOrd="3" destOrd="0" parTransId="{65BFC038-AC1F-43E0-9DC1-B10DC6BC666F}" sibTransId="{8852338A-BBC5-4857-9A0A-CC9BD279807F}"/>
    <dgm:cxn modelId="{51052F9F-6C25-486F-A9D7-1631ED8535BF}" type="presOf" srcId="{501C80C4-3C37-4B06-AC2A-25F05322FDE0}" destId="{EE3CB678-3AF3-48EB-A9A3-4C9B3B638DF4}" srcOrd="0" destOrd="0" presId="urn:microsoft.com/office/officeart/2005/8/layout/list1"/>
    <dgm:cxn modelId="{06536F8A-4EF3-4A1D-AD13-184116B55B67}" type="presParOf" srcId="{EE3CB678-3AF3-48EB-A9A3-4C9B3B638DF4}" destId="{A787D67B-DDA1-4988-8415-DCD48FC3EA83}" srcOrd="0" destOrd="0" presId="urn:microsoft.com/office/officeart/2005/8/layout/list1"/>
    <dgm:cxn modelId="{0D4841A5-05B5-4D07-A9D9-E7C9F8F22566}" type="presParOf" srcId="{A787D67B-DDA1-4988-8415-DCD48FC3EA83}" destId="{0797CEA2-9F9D-4159-A8DC-2F0D60611F3B}" srcOrd="0" destOrd="0" presId="urn:microsoft.com/office/officeart/2005/8/layout/list1"/>
    <dgm:cxn modelId="{8B7BC8C4-864D-492E-B331-A8B7C48BDAF3}" type="presOf" srcId="{79F64CC5-B0A0-473A-A647-A8DB6562D23B}" destId="{0797CEA2-9F9D-4159-A8DC-2F0D60611F3B}" srcOrd="0" destOrd="0" presId="urn:microsoft.com/office/officeart/2005/8/layout/list1"/>
    <dgm:cxn modelId="{E560C48D-FA89-4FB2-B058-A727508B3584}" type="presParOf" srcId="{A787D67B-DDA1-4988-8415-DCD48FC3EA83}" destId="{2968AA41-C1D3-4EDF-9DB3-378F66B2FD39}" srcOrd="1" destOrd="0" presId="urn:microsoft.com/office/officeart/2005/8/layout/list1"/>
    <dgm:cxn modelId="{30DA517B-4274-4E1C-979D-20EC95F4DBE5}" type="presOf" srcId="{79F64CC5-B0A0-473A-A647-A8DB6562D23B}" destId="{2968AA41-C1D3-4EDF-9DB3-378F66B2FD39}" srcOrd="0" destOrd="0" presId="urn:microsoft.com/office/officeart/2005/8/layout/list1"/>
    <dgm:cxn modelId="{B7EFC528-4E88-4DF0-9277-AEA0FC3698EA}" type="presParOf" srcId="{EE3CB678-3AF3-48EB-A9A3-4C9B3B638DF4}" destId="{D61417B3-60F3-4BE3-8E8F-9CEC27ECBCDA}" srcOrd="1" destOrd="0" presId="urn:microsoft.com/office/officeart/2005/8/layout/list1"/>
    <dgm:cxn modelId="{8AABEDAF-0224-4319-9856-1BBEB0D408DF}" type="presParOf" srcId="{EE3CB678-3AF3-48EB-A9A3-4C9B3B638DF4}" destId="{D167D85B-ED5F-4134-9F18-E6B4BAE0C614}" srcOrd="2" destOrd="0" presId="urn:microsoft.com/office/officeart/2005/8/layout/list1"/>
    <dgm:cxn modelId="{749A4274-940E-4E39-99C2-5173AB6E17B0}" type="presParOf" srcId="{EE3CB678-3AF3-48EB-A9A3-4C9B3B638DF4}" destId="{6402558A-B637-4118-8793-2FA57B2393DA}" srcOrd="3" destOrd="0" presId="urn:microsoft.com/office/officeart/2005/8/layout/list1"/>
    <dgm:cxn modelId="{D8F348A1-FED3-4927-976F-64FEE0364C5D}" type="presParOf" srcId="{EE3CB678-3AF3-48EB-A9A3-4C9B3B638DF4}" destId="{8E561E53-8519-43F2-B9E7-546C3EB01970}" srcOrd="4" destOrd="0" presId="urn:microsoft.com/office/officeart/2005/8/layout/list1"/>
    <dgm:cxn modelId="{E16679D5-6573-4F0B-9D9A-AFA86F11D4D3}" type="presParOf" srcId="{8E561E53-8519-43F2-B9E7-546C3EB01970}" destId="{3559B5A5-3E91-49F5-A868-297DBB575668}" srcOrd="0" destOrd="4" presId="urn:microsoft.com/office/officeart/2005/8/layout/list1"/>
    <dgm:cxn modelId="{A7A49BF5-C062-4F54-A0B1-9874AC4000D3}" type="presOf" srcId="{D4AB1542-9F74-4E45-B615-57F5DFDC43EE}" destId="{3559B5A5-3E91-49F5-A868-297DBB575668}" srcOrd="0" destOrd="0" presId="urn:microsoft.com/office/officeart/2005/8/layout/list1"/>
    <dgm:cxn modelId="{F8697CAC-AC41-4861-BE4D-D48844FAEA53}" type="presParOf" srcId="{8E561E53-8519-43F2-B9E7-546C3EB01970}" destId="{48FABA9F-C289-434B-8864-E8FC1B5C2F60}" srcOrd="1" destOrd="4" presId="urn:microsoft.com/office/officeart/2005/8/layout/list1"/>
    <dgm:cxn modelId="{03F02967-D1BC-4965-B93A-D4E86BFFCDB7}" type="presOf" srcId="{D4AB1542-9F74-4E45-B615-57F5DFDC43EE}" destId="{48FABA9F-C289-434B-8864-E8FC1B5C2F60}" srcOrd="0" destOrd="0" presId="urn:microsoft.com/office/officeart/2005/8/layout/list1"/>
    <dgm:cxn modelId="{95B1E90C-3326-48B6-9415-41C10B0B3CBE}" type="presParOf" srcId="{EE3CB678-3AF3-48EB-A9A3-4C9B3B638DF4}" destId="{72F65D9D-7898-4EE1-ADBC-A6F5139DEC13}" srcOrd="5" destOrd="0" presId="urn:microsoft.com/office/officeart/2005/8/layout/list1"/>
    <dgm:cxn modelId="{ACE5F6C1-6BED-41A2-9A38-77DE90889036}" type="presParOf" srcId="{EE3CB678-3AF3-48EB-A9A3-4C9B3B638DF4}" destId="{6B4B0D2A-F76A-4881-A678-1599A9C1764F}" srcOrd="6" destOrd="0" presId="urn:microsoft.com/office/officeart/2005/8/layout/list1"/>
    <dgm:cxn modelId="{107CE65C-757B-400A-98F5-13021FCC9710}" type="presParOf" srcId="{EE3CB678-3AF3-48EB-A9A3-4C9B3B638DF4}" destId="{4CCA9E30-BEB2-4B5D-BA10-E5FCB43776E3}" srcOrd="7" destOrd="0" presId="urn:microsoft.com/office/officeart/2005/8/layout/list1"/>
    <dgm:cxn modelId="{7908B2FD-023F-4D75-A61B-0AA656244D93}" type="presParOf" srcId="{EE3CB678-3AF3-48EB-A9A3-4C9B3B638DF4}" destId="{E366F1EF-FE80-457B-9C6A-8A0AC673FB1B}" srcOrd="8" destOrd="0" presId="urn:microsoft.com/office/officeart/2005/8/layout/list1"/>
    <dgm:cxn modelId="{6369E399-518B-40F3-BD32-DEDA749BB767}" type="presParOf" srcId="{E366F1EF-FE80-457B-9C6A-8A0AC673FB1B}" destId="{06AA40BB-9886-4B46-8ECB-F4B42996D2E4}" srcOrd="0" destOrd="8" presId="urn:microsoft.com/office/officeart/2005/8/layout/list1"/>
    <dgm:cxn modelId="{416DCDB9-F28E-4814-8A66-B6A0B85A0B83}" type="presOf" srcId="{E484A0DB-ADE2-41BB-B1F9-A397557174FE}" destId="{06AA40BB-9886-4B46-8ECB-F4B42996D2E4}" srcOrd="0" destOrd="0" presId="urn:microsoft.com/office/officeart/2005/8/layout/list1"/>
    <dgm:cxn modelId="{009B3513-9D53-4E05-9062-43778F9FD310}" type="presParOf" srcId="{E366F1EF-FE80-457B-9C6A-8A0AC673FB1B}" destId="{E2F3FA2F-E1C7-4C05-8B05-C32B42A9A930}" srcOrd="1" destOrd="8" presId="urn:microsoft.com/office/officeart/2005/8/layout/list1"/>
    <dgm:cxn modelId="{F09FB9D9-54AC-40BD-9F8E-2D6D8CDD6B77}" type="presOf" srcId="{E484A0DB-ADE2-41BB-B1F9-A397557174FE}" destId="{E2F3FA2F-E1C7-4C05-8B05-C32B42A9A930}" srcOrd="0" destOrd="0" presId="urn:microsoft.com/office/officeart/2005/8/layout/list1"/>
    <dgm:cxn modelId="{C6BC415D-7472-4938-ADB7-2C2FAFC3800A}" type="presParOf" srcId="{EE3CB678-3AF3-48EB-A9A3-4C9B3B638DF4}" destId="{C36A5161-621C-488B-95ED-161DD8C18700}" srcOrd="9" destOrd="0" presId="urn:microsoft.com/office/officeart/2005/8/layout/list1"/>
    <dgm:cxn modelId="{C02FE6BD-34E1-4B08-9277-9672E206C5B8}" type="presParOf" srcId="{EE3CB678-3AF3-48EB-A9A3-4C9B3B638DF4}" destId="{F2D507D6-5CB7-4C81-896F-18FAF0126329}" srcOrd="10" destOrd="0" presId="urn:microsoft.com/office/officeart/2005/8/layout/list1"/>
    <dgm:cxn modelId="{797402A2-8083-4D5D-8022-28A9BE38983D}" type="presParOf" srcId="{EE3CB678-3AF3-48EB-A9A3-4C9B3B638DF4}" destId="{1880F69F-3700-446F-A23C-F19A3BF635A8}" srcOrd="11" destOrd="0" presId="urn:microsoft.com/office/officeart/2005/8/layout/list1"/>
    <dgm:cxn modelId="{DA990572-D063-49E6-B07A-E728265F61BD}" type="presParOf" srcId="{EE3CB678-3AF3-48EB-A9A3-4C9B3B638DF4}" destId="{3297C45A-9E52-47EC-994F-ACAEDF0CC9F1}" srcOrd="12" destOrd="0" presId="urn:microsoft.com/office/officeart/2005/8/layout/list1"/>
    <dgm:cxn modelId="{1EBBF472-69E3-4070-A32F-A61EC579F483}" type="presParOf" srcId="{3297C45A-9E52-47EC-994F-ACAEDF0CC9F1}" destId="{B9600FF6-17C9-42DE-A91D-77AB0EB31A15}" srcOrd="0" destOrd="12" presId="urn:microsoft.com/office/officeart/2005/8/layout/list1"/>
    <dgm:cxn modelId="{2A36E09E-AA1D-4C48-A53B-CE65BCD62298}" type="presOf" srcId="{84C1CD17-98E0-4C02-9EB7-136A6483E071}" destId="{B9600FF6-17C9-42DE-A91D-77AB0EB31A15}" srcOrd="0" destOrd="0" presId="urn:microsoft.com/office/officeart/2005/8/layout/list1"/>
    <dgm:cxn modelId="{336C731A-41ED-4DEF-9301-656D2D1934C2}" type="presParOf" srcId="{3297C45A-9E52-47EC-994F-ACAEDF0CC9F1}" destId="{A36F8DCB-53CF-47CA-936D-8726AC2C3822}" srcOrd="1" destOrd="12" presId="urn:microsoft.com/office/officeart/2005/8/layout/list1"/>
    <dgm:cxn modelId="{8A9DC7AD-A0B0-4DE5-8C72-2C7366960A7E}" type="presOf" srcId="{84C1CD17-98E0-4C02-9EB7-136A6483E071}" destId="{A36F8DCB-53CF-47CA-936D-8726AC2C3822}" srcOrd="0" destOrd="0" presId="urn:microsoft.com/office/officeart/2005/8/layout/list1"/>
    <dgm:cxn modelId="{406D2F80-1C67-418D-8DD6-6C0D69C2166D}" type="presParOf" srcId="{EE3CB678-3AF3-48EB-A9A3-4C9B3B638DF4}" destId="{7893DE20-1825-4A25-9FEF-B25BE1122F3E}" srcOrd="13" destOrd="0" presId="urn:microsoft.com/office/officeart/2005/8/layout/list1"/>
    <dgm:cxn modelId="{DB6908BA-11E7-44FD-A17F-81D74842A824}" type="presParOf" srcId="{EE3CB678-3AF3-48EB-A9A3-4C9B3B638DF4}" destId="{264D64F5-FC5E-4F7F-B879-425C5EA027E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C2A87B4-205C-42AA-93A2-B27FC303620D}" type="doc">
      <dgm:prSet loTypeId="urn:microsoft.com/office/officeart/2005/8/layout/cycle6" loCatId="cycle" qsTypeId="urn:microsoft.com/office/officeart/2005/8/quickstyle/simple1" qsCatId="simple" csTypeId="urn:microsoft.com/office/officeart/2005/8/colors/colorful1" csCatId="accent1" phldr="0"/>
      <dgm:spPr/>
      <dgm:t>
        <a:bodyPr/>
        <a:p>
          <a:endParaRPr lang="zh-CN" altLang="en-US"/>
        </a:p>
      </dgm:t>
    </dgm:pt>
    <dgm:pt modelId="{660A22A7-37CA-4B7E-87AA-E35BA5B82556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制定方案层层培训</a:t>
          </a:r>
          <a:r>
            <a:rPr lang="zh-CN" altLang="en-US"/>
            <a:t/>
          </a:r>
          <a:endParaRPr lang="zh-CN" altLang="en-US"/>
        </a:p>
      </dgm:t>
    </dgm:pt>
    <dgm:pt modelId="{AEDCC0F0-F7D6-45D4-984A-B50E110C9D1F}" cxnId="{31EB6B13-393F-4515-8E9D-ED3C52D5305B}" type="parTrans">
      <dgm:prSet/>
      <dgm:spPr/>
      <dgm:t>
        <a:bodyPr/>
        <a:p>
          <a:endParaRPr lang="zh-CN" altLang="en-US"/>
        </a:p>
      </dgm:t>
    </dgm:pt>
    <dgm:pt modelId="{CF218E85-BB5C-4FD9-8936-583B930F1946}" cxnId="{31EB6B13-393F-4515-8E9D-ED3C52D5305B}" type="sibTrans">
      <dgm:prSet/>
      <dgm:spPr/>
      <dgm:t>
        <a:bodyPr/>
        <a:p>
          <a:endParaRPr lang="zh-CN" altLang="en-US"/>
        </a:p>
      </dgm:t>
    </dgm:pt>
    <dgm:pt modelId="{2747EF35-EB19-40B2-B72B-1D28E27677E0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部门协作扩大影响</a:t>
          </a:r>
          <a:r>
            <a:rPr lang="zh-CN" altLang="en-US"/>
            <a:t/>
          </a:r>
          <a:endParaRPr lang="zh-CN" altLang="en-US"/>
        </a:p>
      </dgm:t>
    </dgm:pt>
    <dgm:pt modelId="{E8C0C942-F96C-429E-AD44-E4BA5D9680C7}" cxnId="{854A3109-38F7-43CE-BED5-916682523F43}" type="parTrans">
      <dgm:prSet/>
      <dgm:spPr/>
      <dgm:t>
        <a:bodyPr/>
        <a:p>
          <a:endParaRPr lang="zh-CN" altLang="en-US"/>
        </a:p>
      </dgm:t>
    </dgm:pt>
    <dgm:pt modelId="{BFFDCB46-D59E-46B2-9C53-DB1ADB0299CC}" cxnId="{854A3109-38F7-43CE-BED5-916682523F43}" type="sibTrans">
      <dgm:prSet/>
      <dgm:spPr/>
      <dgm:t>
        <a:bodyPr/>
        <a:p>
          <a:endParaRPr lang="zh-CN" altLang="en-US"/>
        </a:p>
      </dgm:t>
    </dgm:pt>
    <dgm:pt modelId="{B95FB8A5-B612-47B6-989C-9D7BD89F6E18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交互培训深化提高</a:t>
          </a:r>
          <a:r>
            <a:rPr lang="zh-CN" altLang="en-US"/>
            <a:t/>
          </a:r>
          <a:endParaRPr lang="zh-CN" altLang="en-US"/>
        </a:p>
      </dgm:t>
    </dgm:pt>
    <dgm:pt modelId="{1784B15E-8B7A-426B-89B2-02867972B4B8}" cxnId="{9A179167-018A-443A-9395-3D5F110DF971}" type="parTrans">
      <dgm:prSet/>
      <dgm:spPr/>
      <dgm:t>
        <a:bodyPr/>
        <a:p>
          <a:endParaRPr lang="zh-CN" altLang="en-US"/>
        </a:p>
      </dgm:t>
    </dgm:pt>
    <dgm:pt modelId="{16734FCF-6F10-445A-B6BC-27E3ED457274}" cxnId="{9A179167-018A-443A-9395-3D5F110DF971}" type="sibTrans">
      <dgm:prSet/>
      <dgm:spPr/>
      <dgm:t>
        <a:bodyPr/>
        <a:p>
          <a:endParaRPr lang="zh-CN" altLang="en-US"/>
        </a:p>
      </dgm:t>
    </dgm:pt>
    <dgm:pt modelId="{2B78A2B5-DCEA-4AFC-B14F-1F24A1DED97A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统编教程方便学习</a:t>
          </a:r>
          <a:endParaRPr lang="zh-CN" altLang="en-US"/>
        </a:p>
      </dgm:t>
    </dgm:pt>
    <dgm:pt modelId="{3E7F7A29-9086-4454-9597-B1A82629FFC8}" cxnId="{E348928B-A6A4-45C2-B84A-60C183DE0253}" type="parTrans">
      <dgm:prSet/>
      <dgm:spPr/>
      <dgm:t>
        <a:bodyPr/>
        <a:p>
          <a:endParaRPr lang="zh-CN" altLang="en-US"/>
        </a:p>
      </dgm:t>
    </dgm:pt>
    <dgm:pt modelId="{70BDE6F6-3261-4753-9D1B-53909242F67D}" cxnId="{E348928B-A6A4-45C2-B84A-60C183DE0253}" type="sibTrans">
      <dgm:prSet/>
      <dgm:spPr/>
      <dgm:t>
        <a:bodyPr/>
        <a:p>
          <a:endParaRPr lang="zh-CN" altLang="en-US"/>
        </a:p>
      </dgm:t>
    </dgm:pt>
    <dgm:pt modelId="{40AFDA9D-288C-4D29-8AFA-37C0C30C8FF6}">
      <dgm:prSet phldrT="[文本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形式多样深入人心</a:t>
          </a:r>
          <a:r>
            <a:rPr lang="zh-CN" altLang="en-US"/>
            <a:t/>
          </a:r>
          <a:endParaRPr lang="zh-CN" altLang="en-US"/>
        </a:p>
      </dgm:t>
    </dgm:pt>
    <dgm:pt modelId="{4C1C0800-F64C-44F0-9787-17FB1271D0FC}" cxnId="{3C9244C4-508B-4BC0-8F34-85CADAB7B4E8}" type="parTrans">
      <dgm:prSet/>
      <dgm:spPr/>
      <dgm:t>
        <a:bodyPr/>
        <a:p>
          <a:endParaRPr lang="zh-CN" altLang="en-US"/>
        </a:p>
      </dgm:t>
    </dgm:pt>
    <dgm:pt modelId="{7FCDBF79-0B4F-4621-8364-C0B41DDF9713}" cxnId="{3C9244C4-508B-4BC0-8F34-85CADAB7B4E8}" type="sibTrans">
      <dgm:prSet/>
      <dgm:spPr/>
      <dgm:t>
        <a:bodyPr/>
        <a:p>
          <a:endParaRPr lang="zh-CN" altLang="en-US"/>
        </a:p>
      </dgm:t>
    </dgm:pt>
    <dgm:pt modelId="{B8AEDFE4-776C-4C2A-8942-32CD0BDAF425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/>
            <a:t>统筹规划确保质量</a:t>
          </a:r>
          <a:r>
            <a:rPr lang="zh-CN"/>
            <a:t/>
          </a:r>
          <a:endParaRPr lang="zh-CN"/>
        </a:p>
      </dgm:t>
    </dgm:pt>
    <dgm:pt modelId="{353B455F-934C-468D-B4ED-273676225D6A}" cxnId="{06B40007-15F8-43E1-9ECA-7D9758D2313E}" type="parTrans">
      <dgm:prSet/>
      <dgm:spPr/>
    </dgm:pt>
    <dgm:pt modelId="{C7005A09-42D0-4514-950D-44B4EDA62299}" cxnId="{06B40007-15F8-43E1-9ECA-7D9758D2313E}" type="sibTrans">
      <dgm:prSet/>
      <dgm:spPr/>
    </dgm:pt>
    <dgm:pt modelId="{2984A8B6-85E9-40AE-8B81-BA8B58477DF2}" type="pres">
      <dgm:prSet presAssocID="{CC2A87B4-205C-42AA-93A2-B27FC303620D}" presName="cycle" presStyleCnt="0">
        <dgm:presLayoutVars>
          <dgm:dir/>
          <dgm:resizeHandles val="exact"/>
        </dgm:presLayoutVars>
      </dgm:prSet>
      <dgm:spPr/>
    </dgm:pt>
    <dgm:pt modelId="{70BF45C1-8091-454A-8203-C06A7B7590F9}" type="pres">
      <dgm:prSet presAssocID="{660A22A7-37CA-4B7E-87AA-E35BA5B82556}" presName="node" presStyleLbl="node1" presStyleIdx="0" presStyleCnt="6">
        <dgm:presLayoutVars>
          <dgm:bulletEnabled val="1"/>
        </dgm:presLayoutVars>
      </dgm:prSet>
      <dgm:spPr/>
    </dgm:pt>
    <dgm:pt modelId="{E9AD9DBB-BD76-47E5-B3B5-DCAABDF708B4}" type="pres">
      <dgm:prSet presAssocID="{660A22A7-37CA-4B7E-87AA-E35BA5B82556}" presName="spNode" presStyleCnt="0"/>
      <dgm:spPr/>
    </dgm:pt>
    <dgm:pt modelId="{FACB0322-C0E5-47B2-A30E-4E65DACE54AB}" type="pres">
      <dgm:prSet presAssocID="{CF218E85-BB5C-4FD9-8936-583B930F1946}" presName="sibTrans" presStyleLbl="sibTrans1D1" presStyleIdx="0" presStyleCnt="6"/>
      <dgm:spPr/>
    </dgm:pt>
    <dgm:pt modelId="{5B56F173-CF60-49FA-B101-E6B505C28F2C}" type="pres">
      <dgm:prSet presAssocID="{2747EF35-EB19-40B2-B72B-1D28E27677E0}" presName="node" presStyleLbl="node1" presStyleIdx="1" presStyleCnt="6">
        <dgm:presLayoutVars>
          <dgm:bulletEnabled val="1"/>
        </dgm:presLayoutVars>
      </dgm:prSet>
      <dgm:spPr/>
    </dgm:pt>
    <dgm:pt modelId="{FA1B1F1F-4290-44F6-B614-7DA04C6968EA}" type="pres">
      <dgm:prSet presAssocID="{2747EF35-EB19-40B2-B72B-1D28E27677E0}" presName="spNode" presStyleCnt="0"/>
      <dgm:spPr/>
    </dgm:pt>
    <dgm:pt modelId="{890F09E1-A5FD-4242-968C-AD8148ADBA80}" type="pres">
      <dgm:prSet presAssocID="{BFFDCB46-D59E-46B2-9C53-DB1ADB0299CC}" presName="sibTrans" presStyleLbl="sibTrans1D1" presStyleIdx="1" presStyleCnt="6"/>
      <dgm:spPr/>
    </dgm:pt>
    <dgm:pt modelId="{F4F0857E-A2A2-4C44-8D9E-738F53CA34B0}" type="pres">
      <dgm:prSet presAssocID="{B95FB8A5-B612-47B6-989C-9D7BD89F6E18}" presName="node" presStyleLbl="node1" presStyleIdx="2" presStyleCnt="6">
        <dgm:presLayoutVars>
          <dgm:bulletEnabled val="1"/>
        </dgm:presLayoutVars>
      </dgm:prSet>
      <dgm:spPr/>
    </dgm:pt>
    <dgm:pt modelId="{B43530C4-5C4D-4873-9C40-D1060ACD455B}" type="pres">
      <dgm:prSet presAssocID="{B95FB8A5-B612-47B6-989C-9D7BD89F6E18}" presName="spNode" presStyleCnt="0"/>
      <dgm:spPr/>
    </dgm:pt>
    <dgm:pt modelId="{947E10C1-872E-48ED-A8EA-CDF548C9E170}" type="pres">
      <dgm:prSet presAssocID="{16734FCF-6F10-445A-B6BC-27E3ED457274}" presName="sibTrans" presStyleLbl="sibTrans1D1" presStyleIdx="2" presStyleCnt="6"/>
      <dgm:spPr/>
    </dgm:pt>
    <dgm:pt modelId="{9B1E3B87-CFEF-48C3-B3ED-22B7722DA4B2}" type="pres">
      <dgm:prSet presAssocID="{2B78A2B5-DCEA-4AFC-B14F-1F24A1DED97A}" presName="node" presStyleLbl="node1" presStyleIdx="3" presStyleCnt="6">
        <dgm:presLayoutVars>
          <dgm:bulletEnabled val="1"/>
        </dgm:presLayoutVars>
      </dgm:prSet>
      <dgm:spPr/>
    </dgm:pt>
    <dgm:pt modelId="{5DA43FA6-2782-48E4-882C-5BEA84898403}" type="pres">
      <dgm:prSet presAssocID="{2B78A2B5-DCEA-4AFC-B14F-1F24A1DED97A}" presName="spNode" presStyleCnt="0"/>
      <dgm:spPr/>
    </dgm:pt>
    <dgm:pt modelId="{D354920F-3C18-4773-98FE-F5105B0C4655}" type="pres">
      <dgm:prSet presAssocID="{70BDE6F6-3261-4753-9D1B-53909242F67D}" presName="sibTrans" presStyleLbl="sibTrans1D1" presStyleIdx="3" presStyleCnt="6"/>
      <dgm:spPr/>
    </dgm:pt>
    <dgm:pt modelId="{4A533BBB-6BEA-429E-8541-03477BCE8622}" type="pres">
      <dgm:prSet presAssocID="{40AFDA9D-288C-4D29-8AFA-37C0C30C8FF6}" presName="node" presStyleLbl="node1" presStyleIdx="4" presStyleCnt="6">
        <dgm:presLayoutVars>
          <dgm:bulletEnabled val="1"/>
        </dgm:presLayoutVars>
      </dgm:prSet>
      <dgm:spPr/>
    </dgm:pt>
    <dgm:pt modelId="{E2DD3598-5153-4C35-949B-5E7B3A92DCE7}" type="pres">
      <dgm:prSet presAssocID="{40AFDA9D-288C-4D29-8AFA-37C0C30C8FF6}" presName="spNode" presStyleCnt="0"/>
      <dgm:spPr/>
    </dgm:pt>
    <dgm:pt modelId="{80375E59-737B-41DF-B3C9-E8361D136FF9}" type="pres">
      <dgm:prSet presAssocID="{7FCDBF79-0B4F-4621-8364-C0B41DDF9713}" presName="sibTrans" presStyleLbl="sibTrans1D1" presStyleIdx="4" presStyleCnt="6"/>
      <dgm:spPr/>
    </dgm:pt>
    <dgm:pt modelId="{69A3AD61-5009-4EB8-A889-F799A0496CF7}" type="pres">
      <dgm:prSet presAssocID="{B8AEDFE4-776C-4C2A-8942-32CD0BDAF425}" presName="node" presStyleLbl="node1" presStyleIdx="5" presStyleCnt="6">
        <dgm:presLayoutVars>
          <dgm:bulletEnabled val="1"/>
        </dgm:presLayoutVars>
      </dgm:prSet>
      <dgm:spPr/>
    </dgm:pt>
    <dgm:pt modelId="{65FBE862-C682-4426-A2A9-55C904044A5B}" type="pres">
      <dgm:prSet presAssocID="{B8AEDFE4-776C-4C2A-8942-32CD0BDAF425}" presName="spNode" presStyleCnt="0"/>
      <dgm:spPr/>
    </dgm:pt>
    <dgm:pt modelId="{0A099F2E-6D91-4EDA-821C-62762AD98500}" type="pres">
      <dgm:prSet presAssocID="{C7005A09-42D0-4514-950D-44B4EDA62299}" presName="sibTrans" presStyleLbl="sibTrans1D1" presStyleIdx="5" presStyleCnt="6"/>
      <dgm:spPr/>
    </dgm:pt>
  </dgm:ptLst>
  <dgm:cxnLst>
    <dgm:cxn modelId="{31EB6B13-393F-4515-8E9D-ED3C52D5305B}" srcId="{CC2A87B4-205C-42AA-93A2-B27FC303620D}" destId="{660A22A7-37CA-4B7E-87AA-E35BA5B82556}" srcOrd="0" destOrd="0" parTransId="{AEDCC0F0-F7D6-45D4-984A-B50E110C9D1F}" sibTransId="{CF218E85-BB5C-4FD9-8936-583B930F1946}"/>
    <dgm:cxn modelId="{854A3109-38F7-43CE-BED5-916682523F43}" srcId="{CC2A87B4-205C-42AA-93A2-B27FC303620D}" destId="{2747EF35-EB19-40B2-B72B-1D28E27677E0}" srcOrd="1" destOrd="0" parTransId="{E8C0C942-F96C-429E-AD44-E4BA5D9680C7}" sibTransId="{BFFDCB46-D59E-46B2-9C53-DB1ADB0299CC}"/>
    <dgm:cxn modelId="{9A179167-018A-443A-9395-3D5F110DF971}" srcId="{CC2A87B4-205C-42AA-93A2-B27FC303620D}" destId="{B95FB8A5-B612-47B6-989C-9D7BD89F6E18}" srcOrd="2" destOrd="0" parTransId="{1784B15E-8B7A-426B-89B2-02867972B4B8}" sibTransId="{16734FCF-6F10-445A-B6BC-27E3ED457274}"/>
    <dgm:cxn modelId="{E348928B-A6A4-45C2-B84A-60C183DE0253}" srcId="{CC2A87B4-205C-42AA-93A2-B27FC303620D}" destId="{2B78A2B5-DCEA-4AFC-B14F-1F24A1DED97A}" srcOrd="3" destOrd="0" parTransId="{3E7F7A29-9086-4454-9597-B1A82629FFC8}" sibTransId="{70BDE6F6-3261-4753-9D1B-53909242F67D}"/>
    <dgm:cxn modelId="{3C9244C4-508B-4BC0-8F34-85CADAB7B4E8}" srcId="{CC2A87B4-205C-42AA-93A2-B27FC303620D}" destId="{40AFDA9D-288C-4D29-8AFA-37C0C30C8FF6}" srcOrd="4" destOrd="0" parTransId="{4C1C0800-F64C-44F0-9787-17FB1271D0FC}" sibTransId="{7FCDBF79-0B4F-4621-8364-C0B41DDF9713}"/>
    <dgm:cxn modelId="{06B40007-15F8-43E1-9ECA-7D9758D2313E}" srcId="{CC2A87B4-205C-42AA-93A2-B27FC303620D}" destId="{B8AEDFE4-776C-4C2A-8942-32CD0BDAF425}" srcOrd="5" destOrd="0" parTransId="{353B455F-934C-468D-B4ED-273676225D6A}" sibTransId="{C7005A09-42D0-4514-950D-44B4EDA62299}"/>
    <dgm:cxn modelId="{5A983B5F-9CD7-4ACD-8D0D-E418C4FCE59F}" type="presOf" srcId="{CC2A87B4-205C-42AA-93A2-B27FC303620D}" destId="{2984A8B6-85E9-40AE-8B81-BA8B58477DF2}" srcOrd="0" destOrd="0" presId="urn:microsoft.com/office/officeart/2005/8/layout/cycle6"/>
    <dgm:cxn modelId="{15E4FBC6-4E74-4F77-8EDC-73FBDB02CD31}" type="presParOf" srcId="{2984A8B6-85E9-40AE-8B81-BA8B58477DF2}" destId="{70BF45C1-8091-454A-8203-C06A7B7590F9}" srcOrd="0" destOrd="0" presId="urn:microsoft.com/office/officeart/2005/8/layout/cycle6"/>
    <dgm:cxn modelId="{66879E00-B026-4CC3-B50F-571C7BC1A365}" type="presOf" srcId="{660A22A7-37CA-4B7E-87AA-E35BA5B82556}" destId="{70BF45C1-8091-454A-8203-C06A7B7590F9}" srcOrd="0" destOrd="0" presId="urn:microsoft.com/office/officeart/2005/8/layout/cycle6"/>
    <dgm:cxn modelId="{241C5EB1-E081-4F5A-ABB1-60D6B3E151C7}" type="presParOf" srcId="{2984A8B6-85E9-40AE-8B81-BA8B58477DF2}" destId="{E9AD9DBB-BD76-47E5-B3B5-DCAABDF708B4}" srcOrd="1" destOrd="0" presId="urn:microsoft.com/office/officeart/2005/8/layout/cycle6"/>
    <dgm:cxn modelId="{648BC172-103B-43AA-8B7E-DA7CFE998962}" type="presParOf" srcId="{2984A8B6-85E9-40AE-8B81-BA8B58477DF2}" destId="{FACB0322-C0E5-47B2-A30E-4E65DACE54AB}" srcOrd="2" destOrd="0" presId="urn:microsoft.com/office/officeart/2005/8/layout/cycle6"/>
    <dgm:cxn modelId="{82068295-A719-4ECF-9943-76E3873115AD}" type="presOf" srcId="{CF218E85-BB5C-4FD9-8936-583B930F1946}" destId="{FACB0322-C0E5-47B2-A30E-4E65DACE54AB}" srcOrd="0" destOrd="0" presId="urn:microsoft.com/office/officeart/2005/8/layout/cycle6"/>
    <dgm:cxn modelId="{623373FA-4E15-491F-A4D2-7533BCDF7E4A}" type="presParOf" srcId="{2984A8B6-85E9-40AE-8B81-BA8B58477DF2}" destId="{5B56F173-CF60-49FA-B101-E6B505C28F2C}" srcOrd="3" destOrd="0" presId="urn:microsoft.com/office/officeart/2005/8/layout/cycle6"/>
    <dgm:cxn modelId="{D8CA117F-E3CA-4327-9E11-28807AFC7C8E}" type="presOf" srcId="{2747EF35-EB19-40B2-B72B-1D28E27677E0}" destId="{5B56F173-CF60-49FA-B101-E6B505C28F2C}" srcOrd="0" destOrd="0" presId="urn:microsoft.com/office/officeart/2005/8/layout/cycle6"/>
    <dgm:cxn modelId="{0BF2F0F5-01CB-4710-9913-25CA1510AA9C}" type="presParOf" srcId="{2984A8B6-85E9-40AE-8B81-BA8B58477DF2}" destId="{FA1B1F1F-4290-44F6-B614-7DA04C6968EA}" srcOrd="4" destOrd="0" presId="urn:microsoft.com/office/officeart/2005/8/layout/cycle6"/>
    <dgm:cxn modelId="{FE892634-CBB1-41C0-AB9F-8C3D1F7445C6}" type="presParOf" srcId="{2984A8B6-85E9-40AE-8B81-BA8B58477DF2}" destId="{890F09E1-A5FD-4242-968C-AD8148ADBA80}" srcOrd="5" destOrd="0" presId="urn:microsoft.com/office/officeart/2005/8/layout/cycle6"/>
    <dgm:cxn modelId="{C9485AAE-1E03-4E7E-B29B-4C9394D3E9D9}" type="presOf" srcId="{BFFDCB46-D59E-46B2-9C53-DB1ADB0299CC}" destId="{890F09E1-A5FD-4242-968C-AD8148ADBA80}" srcOrd="0" destOrd="0" presId="urn:microsoft.com/office/officeart/2005/8/layout/cycle6"/>
    <dgm:cxn modelId="{D0630CF9-BE96-49BB-A0C5-4390CD033D81}" type="presParOf" srcId="{2984A8B6-85E9-40AE-8B81-BA8B58477DF2}" destId="{F4F0857E-A2A2-4C44-8D9E-738F53CA34B0}" srcOrd="6" destOrd="0" presId="urn:microsoft.com/office/officeart/2005/8/layout/cycle6"/>
    <dgm:cxn modelId="{2825CA49-299A-41E9-83D2-E1E93C49F025}" type="presOf" srcId="{B95FB8A5-B612-47B6-989C-9D7BD89F6E18}" destId="{F4F0857E-A2A2-4C44-8D9E-738F53CA34B0}" srcOrd="0" destOrd="0" presId="urn:microsoft.com/office/officeart/2005/8/layout/cycle6"/>
    <dgm:cxn modelId="{E8569E24-8873-478A-AAF2-A96337709661}" type="presParOf" srcId="{2984A8B6-85E9-40AE-8B81-BA8B58477DF2}" destId="{B43530C4-5C4D-4873-9C40-D1060ACD455B}" srcOrd="7" destOrd="0" presId="urn:microsoft.com/office/officeart/2005/8/layout/cycle6"/>
    <dgm:cxn modelId="{9239D67D-B0E1-4DD8-9EA7-16C380676FD6}" type="presParOf" srcId="{2984A8B6-85E9-40AE-8B81-BA8B58477DF2}" destId="{947E10C1-872E-48ED-A8EA-CDF548C9E170}" srcOrd="8" destOrd="0" presId="urn:microsoft.com/office/officeart/2005/8/layout/cycle6"/>
    <dgm:cxn modelId="{30B80993-323B-4C1D-9976-1892BA8DAD37}" type="presOf" srcId="{16734FCF-6F10-445A-B6BC-27E3ED457274}" destId="{947E10C1-872E-48ED-A8EA-CDF548C9E170}" srcOrd="0" destOrd="0" presId="urn:microsoft.com/office/officeart/2005/8/layout/cycle6"/>
    <dgm:cxn modelId="{A83A40E2-3B55-40D1-B9F0-7E751ED99437}" type="presParOf" srcId="{2984A8B6-85E9-40AE-8B81-BA8B58477DF2}" destId="{9B1E3B87-CFEF-48C3-B3ED-22B7722DA4B2}" srcOrd="9" destOrd="0" presId="urn:microsoft.com/office/officeart/2005/8/layout/cycle6"/>
    <dgm:cxn modelId="{2C7DA5CC-555C-4E03-A56E-4F1ED8532E39}" type="presOf" srcId="{2B78A2B5-DCEA-4AFC-B14F-1F24A1DED97A}" destId="{9B1E3B87-CFEF-48C3-B3ED-22B7722DA4B2}" srcOrd="0" destOrd="0" presId="urn:microsoft.com/office/officeart/2005/8/layout/cycle6"/>
    <dgm:cxn modelId="{F4E6B9C2-9F00-4542-97DC-79E922EBE3E5}" type="presParOf" srcId="{2984A8B6-85E9-40AE-8B81-BA8B58477DF2}" destId="{5DA43FA6-2782-48E4-882C-5BEA84898403}" srcOrd="10" destOrd="0" presId="urn:microsoft.com/office/officeart/2005/8/layout/cycle6"/>
    <dgm:cxn modelId="{C8F0BFE8-ADEC-46B4-8DA1-8D37CE781EEE}" type="presParOf" srcId="{2984A8B6-85E9-40AE-8B81-BA8B58477DF2}" destId="{D354920F-3C18-4773-98FE-F5105B0C4655}" srcOrd="11" destOrd="0" presId="urn:microsoft.com/office/officeart/2005/8/layout/cycle6"/>
    <dgm:cxn modelId="{A3D4DB15-9458-42A0-BDBA-310C22ADD96E}" type="presOf" srcId="{70BDE6F6-3261-4753-9D1B-53909242F67D}" destId="{D354920F-3C18-4773-98FE-F5105B0C4655}" srcOrd="0" destOrd="0" presId="urn:microsoft.com/office/officeart/2005/8/layout/cycle6"/>
    <dgm:cxn modelId="{18D657AA-C569-4B4C-B33F-F6FBEBC31F40}" type="presParOf" srcId="{2984A8B6-85E9-40AE-8B81-BA8B58477DF2}" destId="{4A533BBB-6BEA-429E-8541-03477BCE8622}" srcOrd="12" destOrd="0" presId="urn:microsoft.com/office/officeart/2005/8/layout/cycle6"/>
    <dgm:cxn modelId="{47162529-F7DD-4C37-A406-ACF37034800E}" type="presOf" srcId="{40AFDA9D-288C-4D29-8AFA-37C0C30C8FF6}" destId="{4A533BBB-6BEA-429E-8541-03477BCE8622}" srcOrd="0" destOrd="0" presId="urn:microsoft.com/office/officeart/2005/8/layout/cycle6"/>
    <dgm:cxn modelId="{F711AF94-8C98-4A01-9AC5-902FDE5244AE}" type="presParOf" srcId="{2984A8B6-85E9-40AE-8B81-BA8B58477DF2}" destId="{E2DD3598-5153-4C35-949B-5E7B3A92DCE7}" srcOrd="13" destOrd="0" presId="urn:microsoft.com/office/officeart/2005/8/layout/cycle6"/>
    <dgm:cxn modelId="{0A1AE9A4-DACF-4504-98F2-7C49AEFF789A}" type="presParOf" srcId="{2984A8B6-85E9-40AE-8B81-BA8B58477DF2}" destId="{80375E59-737B-41DF-B3C9-E8361D136FF9}" srcOrd="14" destOrd="0" presId="urn:microsoft.com/office/officeart/2005/8/layout/cycle6"/>
    <dgm:cxn modelId="{2340EA59-5B62-46E5-949C-5F28D72F2CB6}" type="presOf" srcId="{7FCDBF79-0B4F-4621-8364-C0B41DDF9713}" destId="{80375E59-737B-41DF-B3C9-E8361D136FF9}" srcOrd="0" destOrd="0" presId="urn:microsoft.com/office/officeart/2005/8/layout/cycle6"/>
    <dgm:cxn modelId="{6682DCBF-A859-449A-A2B3-B9513E29FB5B}" type="presParOf" srcId="{2984A8B6-85E9-40AE-8B81-BA8B58477DF2}" destId="{69A3AD61-5009-4EB8-A889-F799A0496CF7}" srcOrd="15" destOrd="0" presId="urn:microsoft.com/office/officeart/2005/8/layout/cycle6"/>
    <dgm:cxn modelId="{F3F92760-39AE-4E3A-A6B1-CF7542D92AE1}" type="presOf" srcId="{B8AEDFE4-776C-4C2A-8942-32CD0BDAF425}" destId="{69A3AD61-5009-4EB8-A889-F799A0496CF7}" srcOrd="0" destOrd="0" presId="urn:microsoft.com/office/officeart/2005/8/layout/cycle6"/>
    <dgm:cxn modelId="{74B06D4D-6560-49C8-A87D-0F2E7C76A01E}" type="presParOf" srcId="{2984A8B6-85E9-40AE-8B81-BA8B58477DF2}" destId="{65FBE862-C682-4426-A2A9-55C904044A5B}" srcOrd="16" destOrd="0" presId="urn:microsoft.com/office/officeart/2005/8/layout/cycle6"/>
    <dgm:cxn modelId="{73FAEC21-E660-483D-B35A-437FCBC6A1B4}" type="presParOf" srcId="{2984A8B6-85E9-40AE-8B81-BA8B58477DF2}" destId="{0A099F2E-6D91-4EDA-821C-62762AD98500}" srcOrd="17" destOrd="0" presId="urn:microsoft.com/office/officeart/2005/8/layout/cycle6"/>
    <dgm:cxn modelId="{209A3078-045C-47B1-AFF6-51B59AF3862F}" type="presOf" srcId="{C7005A09-42D0-4514-950D-44B4EDA62299}" destId="{0A099F2E-6D91-4EDA-821C-62762AD98500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7243445" cy="3424555"/>
        <a:chOff x="0" y="0"/>
        <a:chExt cx="7243445" cy="3424555"/>
      </a:xfrm>
    </dsp:grpSpPr>
    <dsp:sp modelId="{D167D85B-ED5F-4134-9F18-E6B4BAE0C614}">
      <dsp:nvSpPr>
        <dsp:cNvPr id="5" name="矩形 4"/>
        <dsp:cNvSpPr/>
      </dsp:nvSpPr>
      <dsp:spPr bwMode="white">
        <a:xfrm>
          <a:off x="0" y="320337"/>
          <a:ext cx="7243445" cy="4788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562171" tIns="395731" rIns="562171" bIns="135128" anchor="t"/>
        <a:lstStyle>
          <a:lvl1pPr algn="l">
            <a:defRPr sz="19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320337"/>
        <a:ext cx="7243445" cy="478800"/>
      </dsp:txXfrm>
    </dsp:sp>
    <dsp:sp modelId="{2968AA41-C1D3-4EDF-9DB3-378F66B2FD39}">
      <dsp:nvSpPr>
        <dsp:cNvPr id="4" name="圆角矩形 3"/>
        <dsp:cNvSpPr/>
      </dsp:nvSpPr>
      <dsp:spPr bwMode="white">
        <a:xfrm>
          <a:off x="362172" y="39897"/>
          <a:ext cx="5070412" cy="56088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91649" tIns="0" rIns="191649" bIns="0" anchor="ctr"/>
        <a:lstStyle>
          <a:lvl1pPr algn="l">
            <a:defRPr sz="1900"/>
          </a:lvl1pPr>
          <a:lvl2pPr marL="114300" indent="-114300" algn="l">
            <a:defRPr sz="1400"/>
          </a:lvl2pPr>
          <a:lvl3pPr marL="228600" indent="-114300" algn="l">
            <a:defRPr sz="1400"/>
          </a:lvl3pPr>
          <a:lvl4pPr marL="342900" indent="-114300" algn="l">
            <a:defRPr sz="1400"/>
          </a:lvl4pPr>
          <a:lvl5pPr marL="457200" indent="-114300" algn="l">
            <a:defRPr sz="1400"/>
          </a:lvl5pPr>
          <a:lvl6pPr marL="571500" indent="-114300" algn="l">
            <a:defRPr sz="1400"/>
          </a:lvl6pPr>
          <a:lvl7pPr marL="685800" indent="-114300" algn="l">
            <a:defRPr sz="1400"/>
          </a:lvl7pPr>
          <a:lvl8pPr marL="800100" indent="-114300" algn="l">
            <a:defRPr sz="1400"/>
          </a:lvl8pPr>
          <a:lvl9pPr marL="914400" indent="-114300" algn="l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ym typeface="+mn-ea"/>
            </a:rPr>
            <a:t>小企业会计准则的颁布意义</a:t>
          </a:r>
          <a:endParaRPr lang="zh-CN" altLang="en-US"/>
        </a:p>
      </dsp:txBody>
      <dsp:txXfrm>
        <a:off x="362172" y="39897"/>
        <a:ext cx="5070412" cy="560880"/>
      </dsp:txXfrm>
    </dsp:sp>
    <dsp:sp modelId="{6B4B0D2A-F76A-4881-A678-1599A9C1764F}">
      <dsp:nvSpPr>
        <dsp:cNvPr id="8" name="矩形 7"/>
        <dsp:cNvSpPr/>
      </dsp:nvSpPr>
      <dsp:spPr bwMode="white">
        <a:xfrm>
          <a:off x="0" y="1182177"/>
          <a:ext cx="7243445" cy="4788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562171" tIns="395731" rIns="562171" bIns="135128" anchor="t"/>
        <a:lstStyle>
          <a:lvl1pPr algn="l">
            <a:defRPr sz="19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1182177"/>
        <a:ext cx="7243445" cy="478800"/>
      </dsp:txXfrm>
    </dsp:sp>
    <dsp:sp modelId="{48FABA9F-C289-434B-8864-E8FC1B5C2F60}">
      <dsp:nvSpPr>
        <dsp:cNvPr id="7" name="圆角矩形 6"/>
        <dsp:cNvSpPr/>
      </dsp:nvSpPr>
      <dsp:spPr bwMode="white">
        <a:xfrm>
          <a:off x="362172" y="901737"/>
          <a:ext cx="5070412" cy="56088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91649" tIns="0" rIns="191649" bIns="0" anchor="ctr"/>
        <a:lstStyle>
          <a:lvl1pPr algn="l">
            <a:defRPr sz="1900"/>
          </a:lvl1pPr>
          <a:lvl2pPr marL="114300" indent="-114300" algn="l">
            <a:defRPr sz="1400"/>
          </a:lvl2pPr>
          <a:lvl3pPr marL="228600" indent="-114300" algn="l">
            <a:defRPr sz="1400"/>
          </a:lvl3pPr>
          <a:lvl4pPr marL="342900" indent="-114300" algn="l">
            <a:defRPr sz="1400"/>
          </a:lvl4pPr>
          <a:lvl5pPr marL="457200" indent="-114300" algn="l">
            <a:defRPr sz="1400"/>
          </a:lvl5pPr>
          <a:lvl6pPr marL="571500" indent="-114300" algn="l">
            <a:defRPr sz="1400"/>
          </a:lvl6pPr>
          <a:lvl7pPr marL="685800" indent="-114300" algn="l">
            <a:defRPr sz="1400"/>
          </a:lvl7pPr>
          <a:lvl8pPr marL="800100" indent="-114300" algn="l">
            <a:defRPr sz="1400"/>
          </a:lvl8pPr>
          <a:lvl9pPr marL="914400" indent="-114300" algn="l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ym typeface="+mn-ea"/>
            </a:rPr>
            <a:t>小企业会计准则的制定过程</a:t>
          </a:r>
          <a:endParaRPr lang="zh-CN" altLang="en-US"/>
        </a:p>
      </dsp:txBody>
      <dsp:txXfrm>
        <a:off x="362172" y="901737"/>
        <a:ext cx="5070412" cy="560880"/>
      </dsp:txXfrm>
    </dsp:sp>
    <dsp:sp modelId="{F2D507D6-5CB7-4C81-896F-18FAF0126329}">
      <dsp:nvSpPr>
        <dsp:cNvPr id="11" name="矩形 10"/>
        <dsp:cNvSpPr/>
      </dsp:nvSpPr>
      <dsp:spPr bwMode="white">
        <a:xfrm>
          <a:off x="0" y="2044018"/>
          <a:ext cx="7243445" cy="4788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562171" tIns="395731" rIns="562171" bIns="135128" anchor="t"/>
        <a:lstStyle>
          <a:lvl1pPr algn="l">
            <a:defRPr sz="19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2044018"/>
        <a:ext cx="7243445" cy="478800"/>
      </dsp:txXfrm>
    </dsp:sp>
    <dsp:sp modelId="{E2F3FA2F-E1C7-4C05-8B05-C32B42A9A930}">
      <dsp:nvSpPr>
        <dsp:cNvPr id="10" name="圆角矩形 9"/>
        <dsp:cNvSpPr/>
      </dsp:nvSpPr>
      <dsp:spPr bwMode="white">
        <a:xfrm>
          <a:off x="362172" y="1763578"/>
          <a:ext cx="5070412" cy="56088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91649" tIns="0" rIns="191649" bIns="0" anchor="ctr"/>
        <a:lstStyle>
          <a:lvl1pPr algn="l">
            <a:defRPr sz="1900"/>
          </a:lvl1pPr>
          <a:lvl2pPr marL="114300" indent="-114300" algn="l">
            <a:defRPr sz="1400"/>
          </a:lvl2pPr>
          <a:lvl3pPr marL="228600" indent="-114300" algn="l">
            <a:defRPr sz="1400"/>
          </a:lvl3pPr>
          <a:lvl4pPr marL="342900" indent="-114300" algn="l">
            <a:defRPr sz="1400"/>
          </a:lvl4pPr>
          <a:lvl5pPr marL="457200" indent="-114300" algn="l">
            <a:defRPr sz="1400"/>
          </a:lvl5pPr>
          <a:lvl6pPr marL="571500" indent="-114300" algn="l">
            <a:defRPr sz="1400"/>
          </a:lvl6pPr>
          <a:lvl7pPr marL="685800" indent="-114300" algn="l">
            <a:defRPr sz="1400"/>
          </a:lvl7pPr>
          <a:lvl8pPr marL="800100" indent="-114300" algn="l">
            <a:defRPr sz="1400"/>
          </a:lvl8pPr>
          <a:lvl9pPr marL="914400" indent="-114300" algn="l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ym typeface="+mn-ea"/>
            </a:rPr>
            <a:t>小企业会计准则的主要内容</a:t>
          </a:r>
          <a:endParaRPr lang="zh-CN" altLang="en-US"/>
        </a:p>
      </dsp:txBody>
      <dsp:txXfrm>
        <a:off x="362172" y="1763578"/>
        <a:ext cx="5070412" cy="560880"/>
      </dsp:txXfrm>
    </dsp:sp>
    <dsp:sp modelId="{264D64F5-FC5E-4F7F-B879-425C5EA027E4}">
      <dsp:nvSpPr>
        <dsp:cNvPr id="14" name="矩形 13"/>
        <dsp:cNvSpPr/>
      </dsp:nvSpPr>
      <dsp:spPr bwMode="white">
        <a:xfrm>
          <a:off x="0" y="2905858"/>
          <a:ext cx="7243445" cy="478800"/>
        </a:xfrm>
        <a:prstGeom prst="rect">
          <a:avLst/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562171" tIns="395731" rIns="562171" bIns="135128" anchor="t"/>
        <a:lstStyle>
          <a:lvl1pPr algn="l">
            <a:defRPr sz="19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endParaRPr>
            <a:solidFill>
              <a:schemeClr val="dk1"/>
            </a:solidFill>
          </a:endParaRPr>
        </a:p>
      </dsp:txBody>
      <dsp:txXfrm>
        <a:off x="0" y="2905858"/>
        <a:ext cx="7243445" cy="478800"/>
      </dsp:txXfrm>
    </dsp:sp>
    <dsp:sp modelId="{A36F8DCB-53CF-47CA-936D-8726AC2C3822}">
      <dsp:nvSpPr>
        <dsp:cNvPr id="13" name="圆角矩形 12"/>
        <dsp:cNvSpPr/>
      </dsp:nvSpPr>
      <dsp:spPr bwMode="white">
        <a:xfrm>
          <a:off x="362172" y="2625417"/>
          <a:ext cx="5070412" cy="560880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191649" tIns="0" rIns="191649" bIns="0" anchor="ctr"/>
        <a:lstStyle>
          <a:lvl1pPr algn="l">
            <a:defRPr sz="1900"/>
          </a:lvl1pPr>
          <a:lvl2pPr marL="114300" indent="-114300" algn="l">
            <a:defRPr sz="1400"/>
          </a:lvl2pPr>
          <a:lvl3pPr marL="228600" indent="-114300" algn="l">
            <a:defRPr sz="1400"/>
          </a:lvl3pPr>
          <a:lvl4pPr marL="342900" indent="-114300" algn="l">
            <a:defRPr sz="1400"/>
          </a:lvl4pPr>
          <a:lvl5pPr marL="457200" indent="-114300" algn="l">
            <a:defRPr sz="1400"/>
          </a:lvl5pPr>
          <a:lvl6pPr marL="571500" indent="-114300" algn="l">
            <a:defRPr sz="1400"/>
          </a:lvl6pPr>
          <a:lvl7pPr marL="685800" indent="-114300" algn="l">
            <a:defRPr sz="1400"/>
          </a:lvl7pPr>
          <a:lvl8pPr marL="800100" indent="-114300" algn="l">
            <a:defRPr sz="1400"/>
          </a:lvl8pPr>
          <a:lvl9pPr marL="914400" indent="-114300" algn="l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>
              <a:sym typeface="+mn-ea"/>
            </a:rPr>
            <a:t>小企业会计准则的贯彻实施</a:t>
          </a:r>
          <a:endParaRPr altLang="en-US"/>
        </a:p>
      </dsp:txBody>
      <dsp:txXfrm>
        <a:off x="362172" y="2625417"/>
        <a:ext cx="5070412" cy="560880"/>
      </dsp:txXfrm>
    </dsp:sp>
    <dsp:sp modelId="{0797CEA2-9F9D-4159-A8DC-2F0D60611F3B}">
      <dsp:nvSpPr>
        <dsp:cNvPr id="3" name="矩形 2" hidden="1"/>
        <dsp:cNvSpPr/>
      </dsp:nvSpPr>
      <dsp:spPr>
        <a:xfrm>
          <a:off x="0" y="39897"/>
          <a:ext cx="362172" cy="560880"/>
        </a:xfrm>
        <a:prstGeom prst="rect">
          <a:avLst/>
        </a:prstGeom>
      </dsp:spPr>
      <dsp:txXfrm>
        <a:off x="0" y="39897"/>
        <a:ext cx="362172" cy="560880"/>
      </dsp:txXfrm>
    </dsp:sp>
    <dsp:sp modelId="{3559B5A5-3E91-49F5-A868-297DBB575668}">
      <dsp:nvSpPr>
        <dsp:cNvPr id="6" name="矩形 5" hidden="1"/>
        <dsp:cNvSpPr/>
      </dsp:nvSpPr>
      <dsp:spPr>
        <a:xfrm>
          <a:off x="0" y="901737"/>
          <a:ext cx="362172" cy="560880"/>
        </a:xfrm>
        <a:prstGeom prst="rect">
          <a:avLst/>
        </a:prstGeom>
      </dsp:spPr>
      <dsp:txXfrm>
        <a:off x="0" y="901737"/>
        <a:ext cx="362172" cy="560880"/>
      </dsp:txXfrm>
    </dsp:sp>
    <dsp:sp modelId="{06AA40BB-9886-4B46-8ECB-F4B42996D2E4}">
      <dsp:nvSpPr>
        <dsp:cNvPr id="9" name="矩形 8" hidden="1"/>
        <dsp:cNvSpPr/>
      </dsp:nvSpPr>
      <dsp:spPr>
        <a:xfrm>
          <a:off x="0" y="1763578"/>
          <a:ext cx="362172" cy="560880"/>
        </a:xfrm>
        <a:prstGeom prst="rect">
          <a:avLst/>
        </a:prstGeom>
      </dsp:spPr>
      <dsp:txXfrm>
        <a:off x="0" y="1763578"/>
        <a:ext cx="362172" cy="560880"/>
      </dsp:txXfrm>
    </dsp:sp>
    <dsp:sp modelId="{B9600FF6-17C9-42DE-A91D-77AB0EB31A15}">
      <dsp:nvSpPr>
        <dsp:cNvPr id="12" name="矩形 11" hidden="1"/>
        <dsp:cNvSpPr/>
      </dsp:nvSpPr>
      <dsp:spPr>
        <a:xfrm>
          <a:off x="0" y="2625417"/>
          <a:ext cx="362172" cy="560880"/>
        </a:xfrm>
        <a:prstGeom prst="rect">
          <a:avLst/>
        </a:prstGeom>
      </dsp:spPr>
      <dsp:txXfrm>
        <a:off x="0" y="2625417"/>
        <a:ext cx="362172" cy="56088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5387975" cy="4525010"/>
        <a:chOff x="0" y="0"/>
        <a:chExt cx="5387975" cy="4525010"/>
      </a:xfrm>
    </dsp:grpSpPr>
    <dsp:sp modelId="{70BF45C1-8091-454A-8203-C06A7B7590F9}">
      <dsp:nvSpPr>
        <dsp:cNvPr id="3" name="圆角矩形 2"/>
        <dsp:cNvSpPr/>
      </dsp:nvSpPr>
      <dsp:spPr bwMode="white">
        <a:xfrm>
          <a:off x="2084075" y="0"/>
          <a:ext cx="1219825" cy="792887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2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68580" tIns="68580" rIns="68580" bIns="68580" anchor="ctr"/>
        <a:lstStyle>
          <a:lvl1pPr algn="ctr">
            <a:defRPr sz="18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制定方案层层培训</a:t>
          </a:r>
          <a:endParaRPr lang="zh-CN" altLang="en-US"/>
        </a:p>
      </dsp:txBody>
      <dsp:txXfrm>
        <a:off x="2084075" y="0"/>
        <a:ext cx="1219825" cy="792887"/>
      </dsp:txXfrm>
    </dsp:sp>
    <dsp:sp modelId="{FACB0322-C0E5-47B2-A30E-4E65DACE54AB}">
      <dsp:nvSpPr>
        <dsp:cNvPr id="4" name="弧形 3"/>
        <dsp:cNvSpPr/>
      </dsp:nvSpPr>
      <dsp:spPr bwMode="white">
        <a:xfrm>
          <a:off x="827926" y="396443"/>
          <a:ext cx="3732123" cy="3732123"/>
        </a:xfrm>
        <a:prstGeom prst="arc">
          <a:avLst>
            <a:gd name="adj1" fmla="val 17359935"/>
            <a:gd name="adj2" fmla="val 18858634"/>
          </a:avLst>
        </a:prstGeom>
      </dsp:spPr>
      <dsp:style>
        <a:lnRef idx="1">
          <a:schemeClr val="accent2"/>
        </a:lnRef>
        <a:fillRef idx="0">
          <a:schemeClr val="accent2"/>
        </a:fillRef>
        <a:effectRef idx="0">
          <a:scrgbClr r="0" g="0" b="0"/>
        </a:effectRef>
        <a:fontRef idx="minor"/>
      </dsp:style>
      <dsp:txXfrm>
        <a:off x="827926" y="396443"/>
        <a:ext cx="3732123" cy="3732123"/>
      </dsp:txXfrm>
    </dsp:sp>
    <dsp:sp modelId="{5B56F173-CF60-49FA-B101-E6B505C28F2C}">
      <dsp:nvSpPr>
        <dsp:cNvPr id="5" name="圆角矩形 4"/>
        <dsp:cNvSpPr/>
      </dsp:nvSpPr>
      <dsp:spPr bwMode="white">
        <a:xfrm>
          <a:off x="3700132" y="933031"/>
          <a:ext cx="1219825" cy="792887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3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68580" tIns="68580" rIns="68580" bIns="68580" anchor="ctr"/>
        <a:lstStyle>
          <a:lvl1pPr algn="ctr">
            <a:defRPr sz="18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部门协作扩大影响</a:t>
          </a:r>
          <a:endParaRPr lang="zh-CN" altLang="en-US"/>
        </a:p>
      </dsp:txBody>
      <dsp:txXfrm>
        <a:off x="3700132" y="933031"/>
        <a:ext cx="1219825" cy="792887"/>
      </dsp:txXfrm>
    </dsp:sp>
    <dsp:sp modelId="{890F09E1-A5FD-4242-968C-AD8148ADBA80}">
      <dsp:nvSpPr>
        <dsp:cNvPr id="6" name="弧形 5"/>
        <dsp:cNvSpPr/>
      </dsp:nvSpPr>
      <dsp:spPr bwMode="white">
        <a:xfrm>
          <a:off x="827926" y="396443"/>
          <a:ext cx="3732123" cy="3732123"/>
        </a:xfrm>
        <a:prstGeom prst="arc">
          <a:avLst>
            <a:gd name="adj1" fmla="val 20617370"/>
            <a:gd name="adj2" fmla="val 982629"/>
          </a:avLst>
        </a:prstGeom>
      </dsp:spPr>
      <dsp:style>
        <a:lnRef idx="1">
          <a:schemeClr val="accent3"/>
        </a:lnRef>
        <a:fillRef idx="0">
          <a:schemeClr val="accent3"/>
        </a:fillRef>
        <a:effectRef idx="0">
          <a:scrgbClr r="0" g="0" b="0"/>
        </a:effectRef>
        <a:fontRef idx="minor"/>
      </dsp:style>
      <dsp:txXfrm>
        <a:off x="827926" y="396443"/>
        <a:ext cx="3732123" cy="3732123"/>
      </dsp:txXfrm>
    </dsp:sp>
    <dsp:sp modelId="{F4F0857E-A2A2-4C44-8D9E-738F53CA34B0}">
      <dsp:nvSpPr>
        <dsp:cNvPr id="7" name="圆角矩形 6"/>
        <dsp:cNvSpPr/>
      </dsp:nvSpPr>
      <dsp:spPr bwMode="white">
        <a:xfrm>
          <a:off x="3700132" y="2799093"/>
          <a:ext cx="1219825" cy="792887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4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68580" tIns="68580" rIns="68580" bIns="68580" anchor="ctr"/>
        <a:lstStyle>
          <a:lvl1pPr algn="ctr">
            <a:defRPr sz="18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交互培训深化提高</a:t>
          </a:r>
          <a:endParaRPr lang="zh-CN" altLang="en-US"/>
        </a:p>
      </dsp:txBody>
      <dsp:txXfrm>
        <a:off x="3700132" y="2799093"/>
        <a:ext cx="1219825" cy="792887"/>
      </dsp:txXfrm>
    </dsp:sp>
    <dsp:sp modelId="{947E10C1-872E-48ED-A8EA-CDF548C9E170}">
      <dsp:nvSpPr>
        <dsp:cNvPr id="8" name="弧形 7"/>
        <dsp:cNvSpPr/>
      </dsp:nvSpPr>
      <dsp:spPr bwMode="white">
        <a:xfrm>
          <a:off x="827926" y="396443"/>
          <a:ext cx="3732123" cy="3732123"/>
        </a:xfrm>
        <a:prstGeom prst="arc">
          <a:avLst>
            <a:gd name="adj1" fmla="val 2741365"/>
            <a:gd name="adj2" fmla="val 4240064"/>
          </a:avLst>
        </a:prstGeom>
      </dsp:spPr>
      <dsp:style>
        <a:lnRef idx="1">
          <a:schemeClr val="accent4"/>
        </a:lnRef>
        <a:fillRef idx="0">
          <a:schemeClr val="accent4"/>
        </a:fillRef>
        <a:effectRef idx="0">
          <a:scrgbClr r="0" g="0" b="0"/>
        </a:effectRef>
        <a:fontRef idx="minor"/>
      </dsp:style>
      <dsp:txXfrm>
        <a:off x="827926" y="396443"/>
        <a:ext cx="3732123" cy="3732123"/>
      </dsp:txXfrm>
    </dsp:sp>
    <dsp:sp modelId="{9B1E3B87-CFEF-48C3-B3ED-22B7722DA4B2}">
      <dsp:nvSpPr>
        <dsp:cNvPr id="9" name="圆角矩形 8"/>
        <dsp:cNvSpPr/>
      </dsp:nvSpPr>
      <dsp:spPr bwMode="white">
        <a:xfrm>
          <a:off x="2084075" y="3732123"/>
          <a:ext cx="1219825" cy="792887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5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68580" tIns="68580" rIns="68580" bIns="68580" anchor="ctr"/>
        <a:lstStyle>
          <a:lvl1pPr algn="ctr">
            <a:defRPr sz="18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统编教程方便学习</a:t>
          </a:r>
          <a:endParaRPr lang="zh-CN" altLang="en-US"/>
        </a:p>
      </dsp:txBody>
      <dsp:txXfrm>
        <a:off x="2084075" y="3732123"/>
        <a:ext cx="1219825" cy="792887"/>
      </dsp:txXfrm>
    </dsp:sp>
    <dsp:sp modelId="{D354920F-3C18-4773-98FE-F5105B0C4655}">
      <dsp:nvSpPr>
        <dsp:cNvPr id="10" name="弧形 9"/>
        <dsp:cNvSpPr/>
      </dsp:nvSpPr>
      <dsp:spPr bwMode="white">
        <a:xfrm>
          <a:off x="827926" y="396443"/>
          <a:ext cx="3732123" cy="3732123"/>
        </a:xfrm>
        <a:prstGeom prst="arc">
          <a:avLst>
            <a:gd name="adj1" fmla="val 6559935"/>
            <a:gd name="adj2" fmla="val 8058634"/>
          </a:avLst>
        </a:prstGeom>
      </dsp:spPr>
      <dsp:style>
        <a:lnRef idx="1">
          <a:schemeClr val="accent5"/>
        </a:lnRef>
        <a:fillRef idx="0">
          <a:schemeClr val="accent5"/>
        </a:fillRef>
        <a:effectRef idx="0">
          <a:scrgbClr r="0" g="0" b="0"/>
        </a:effectRef>
        <a:fontRef idx="minor"/>
      </dsp:style>
      <dsp:txXfrm>
        <a:off x="827926" y="396443"/>
        <a:ext cx="3732123" cy="3732123"/>
      </dsp:txXfrm>
    </dsp:sp>
    <dsp:sp modelId="{4A533BBB-6BEA-429E-8541-03477BCE8622}">
      <dsp:nvSpPr>
        <dsp:cNvPr id="11" name="圆角矩形 10"/>
        <dsp:cNvSpPr/>
      </dsp:nvSpPr>
      <dsp:spPr bwMode="white">
        <a:xfrm>
          <a:off x="468018" y="2799093"/>
          <a:ext cx="1219825" cy="792887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6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68580" tIns="68580" rIns="68580" bIns="68580" anchor="ctr"/>
        <a:lstStyle>
          <a:lvl1pPr algn="ctr">
            <a:defRPr sz="18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/>
            <a:t>形式多样深入人心</a:t>
          </a:r>
          <a:endParaRPr lang="zh-CN" altLang="en-US"/>
        </a:p>
      </dsp:txBody>
      <dsp:txXfrm>
        <a:off x="468018" y="2799093"/>
        <a:ext cx="1219825" cy="792887"/>
      </dsp:txXfrm>
    </dsp:sp>
    <dsp:sp modelId="{80375E59-737B-41DF-B3C9-E8361D136FF9}">
      <dsp:nvSpPr>
        <dsp:cNvPr id="12" name="弧形 11"/>
        <dsp:cNvSpPr/>
      </dsp:nvSpPr>
      <dsp:spPr bwMode="white">
        <a:xfrm>
          <a:off x="827926" y="396443"/>
          <a:ext cx="3732123" cy="3732123"/>
        </a:xfrm>
        <a:prstGeom prst="arc">
          <a:avLst>
            <a:gd name="adj1" fmla="val 9817370"/>
            <a:gd name="adj2" fmla="val 11782629"/>
          </a:avLst>
        </a:prstGeom>
      </dsp:spPr>
      <dsp:style>
        <a:lnRef idx="1">
          <a:schemeClr val="accent6"/>
        </a:lnRef>
        <a:fillRef idx="0">
          <a:schemeClr val="accent6"/>
        </a:fillRef>
        <a:effectRef idx="0">
          <a:scrgbClr r="0" g="0" b="0"/>
        </a:effectRef>
        <a:fontRef idx="minor"/>
      </dsp:style>
      <dsp:txXfrm>
        <a:off x="827926" y="396443"/>
        <a:ext cx="3732123" cy="3732123"/>
      </dsp:txXfrm>
    </dsp:sp>
    <dsp:sp modelId="{69A3AD61-5009-4EB8-A889-F799A0496CF7}">
      <dsp:nvSpPr>
        <dsp:cNvPr id="13" name="圆角矩形 12"/>
        <dsp:cNvSpPr/>
      </dsp:nvSpPr>
      <dsp:spPr bwMode="white">
        <a:xfrm>
          <a:off x="468018" y="933031"/>
          <a:ext cx="1219825" cy="792887"/>
        </a:xfrm>
        <a:prstGeom prst="roundRect">
          <a:avLst/>
        </a:prstGeom>
      </dsp:spPr>
      <dsp:style>
        <a:lnRef idx="2">
          <a:schemeClr val="lt1"/>
        </a:lnRef>
        <a:fillRef idx="1">
          <a:schemeClr val="accent2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68580" tIns="68580" rIns="68580" bIns="68580" anchor="ctr"/>
        <a:lstStyle>
          <a:lvl1pPr algn="ctr">
            <a:defRPr sz="1800"/>
          </a:lvl1pPr>
          <a:lvl2pPr marL="114300" indent="-114300" algn="ctr">
            <a:defRPr sz="1400"/>
          </a:lvl2pPr>
          <a:lvl3pPr marL="228600" indent="-114300" algn="ctr">
            <a:defRPr sz="1400"/>
          </a:lvl3pPr>
          <a:lvl4pPr marL="342900" indent="-114300" algn="ctr">
            <a:defRPr sz="1400"/>
          </a:lvl4pPr>
          <a:lvl5pPr marL="457200" indent="-114300" algn="ctr">
            <a:defRPr sz="1400"/>
          </a:lvl5pPr>
          <a:lvl6pPr marL="571500" indent="-114300" algn="ctr">
            <a:defRPr sz="1400"/>
          </a:lvl6pPr>
          <a:lvl7pPr marL="685800" indent="-114300" algn="ctr">
            <a:defRPr sz="1400"/>
          </a:lvl7pPr>
          <a:lvl8pPr marL="800100" indent="-114300" algn="ctr">
            <a:defRPr sz="1400"/>
          </a:lvl8pPr>
          <a:lvl9pPr marL="914400" indent="-114300" algn="ctr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/>
            <a:t>统筹规划确保质量</a:t>
          </a:r>
          <a:endParaRPr lang="zh-CN"/>
        </a:p>
      </dsp:txBody>
      <dsp:txXfrm>
        <a:off x="468018" y="933031"/>
        <a:ext cx="1219825" cy="792887"/>
      </dsp:txXfrm>
    </dsp:sp>
    <dsp:sp modelId="{0A099F2E-6D91-4EDA-821C-62762AD98500}">
      <dsp:nvSpPr>
        <dsp:cNvPr id="14" name="弧形 13"/>
        <dsp:cNvSpPr/>
      </dsp:nvSpPr>
      <dsp:spPr bwMode="white">
        <a:xfrm>
          <a:off x="827926" y="396443"/>
          <a:ext cx="3732123" cy="3732123"/>
        </a:xfrm>
        <a:prstGeom prst="arc">
          <a:avLst>
            <a:gd name="adj1" fmla="val 13541365"/>
            <a:gd name="adj2" fmla="val 15040064"/>
          </a:avLst>
        </a:prstGeom>
      </dsp:spPr>
      <dsp:style>
        <a:lnRef idx="1">
          <a:schemeClr val="accent2"/>
        </a:lnRef>
        <a:fillRef idx="0">
          <a:schemeClr val="accent2"/>
        </a:fillRef>
        <a:effectRef idx="0">
          <a:scrgbClr r="0" g="0" b="0"/>
        </a:effectRef>
        <a:fontRef idx="minor"/>
      </dsp:style>
      <dsp:txXfrm>
        <a:off x="827926" y="396443"/>
        <a:ext cx="3732123" cy="37321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nodeHorzAlign" val="l"/>
          <dgm:param type="horzAlign" val="l"/>
        </dgm:alg>
      </dgm:if>
      <dgm:else name="Name2">
        <dgm:alg type="lin">
          <dgm:param type="linDir" val="fromT"/>
          <dgm:param type="vertAlign" val="mid"/>
          <dgm:param type="nodeHorzAlign" val="r"/>
          <dgm:param type="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nodeHorzAlign" val="l"/>
              <dgm:param type="horzAlign" val="l"/>
            </dgm:alg>
          </dgm:if>
          <dgm:else name="Name6">
            <dgm:alg type="lin">
              <dgm:param type="linDir" val="fromR"/>
              <dgm:param type="nodeHorzAlign" val="r"/>
              <dgm:param type="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>
          <dgm:prSet csTypeId="urn:microsoft.com/office/officeart/2005/8/colors/accent6_5"/>
        </dgm:pt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endSty" val="noArr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23567;&#20225;&#19994;&#20934;&#21017;&#36866;&#29992;&#34892;&#19994;&#33539;&#22260;.docx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13473"/>
            <a:ext cx="9144000" cy="2387600"/>
          </a:xfrm>
        </p:spPr>
        <p:txBody>
          <a:bodyPr/>
          <a:p>
            <a:r>
              <a:rPr lang="zh-CN" altLang="en-US"/>
              <a:t>《小企业会计准则》基本精神及主要内容解析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zh-CN" altLang="en-US"/>
              <a:t>2012年7月</a:t>
            </a:r>
            <a:endParaRPr lang="zh-CN" altLang="en-US"/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789795" y="5084445"/>
            <a:ext cx="2336800" cy="15360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000">
        <p159:morph option="byObject"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小企业会计准则的主要内容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一、形成一个完整的体系标准</a:t>
            </a:r>
            <a:endParaRPr lang="zh-CN" altLang="en-US"/>
          </a:p>
          <a:p>
            <a:r>
              <a:rPr lang="zh-CN" altLang="en-US"/>
              <a:t>二、统一中小企业划分范畴</a:t>
            </a:r>
            <a:endParaRPr lang="zh-CN" altLang="en-US"/>
          </a:p>
          <a:p>
            <a:r>
              <a:rPr lang="zh-CN" altLang="en-US"/>
              <a:t>三、主要服务于两类对象</a:t>
            </a:r>
            <a:endParaRPr lang="zh-CN" altLang="en-US"/>
          </a:p>
          <a:p>
            <a:r>
              <a:rPr lang="zh-CN" altLang="en-US"/>
              <a:t>四、致力于协调三大关系</a:t>
            </a:r>
            <a:endParaRPr lang="zh-CN" altLang="en-US"/>
          </a:p>
        </p:txBody>
      </p:sp>
    </p:spTree>
  </p:cSld>
  <p:clrMapOvr>
    <a:masterClrMapping/>
  </p:clrMapOvr>
  <p:transition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一、形成一个完整的体系标准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小企业会计准则：主要规范小企业通常发生的交易或事项的会计处理</a:t>
            </a:r>
            <a:endParaRPr lang="zh-CN" altLang="en-US"/>
          </a:p>
          <a:p>
            <a:r>
              <a:rPr lang="zh-CN" altLang="en-US"/>
              <a:t>小企业会计准则应用指南：操作性规范</a:t>
            </a:r>
            <a:endParaRPr lang="zh-CN" altLang="en-US"/>
          </a:p>
          <a:p>
            <a:r>
              <a:rPr lang="zh-CN" altLang="en-US"/>
              <a:t>主要特点：</a:t>
            </a:r>
            <a:endParaRPr lang="zh-CN" altLang="en-US"/>
          </a:p>
          <a:p>
            <a:pPr lvl="1"/>
            <a:r>
              <a:rPr lang="zh-CN" altLang="en-US"/>
              <a:t>（一）简化会计核算要求</a:t>
            </a:r>
            <a:endParaRPr lang="zh-CN" altLang="en-US"/>
          </a:p>
          <a:p>
            <a:pPr lvl="1"/>
            <a:r>
              <a:rPr lang="zh-CN" altLang="en-US"/>
              <a:t>（二）采用历史成本计量</a:t>
            </a:r>
            <a:endParaRPr lang="zh-CN" altLang="en-US"/>
          </a:p>
          <a:p>
            <a:pPr lvl="1"/>
            <a:r>
              <a:rPr lang="zh-CN" altLang="en-US"/>
              <a:t>（三）行业适用范围更广</a:t>
            </a:r>
            <a:endParaRPr lang="zh-CN" altLang="en-US"/>
          </a:p>
        </p:txBody>
      </p:sp>
    </p:spTree>
  </p:cSld>
  <p:clrMapOvr>
    <a:masterClrMapping/>
  </p:clrMapOvr>
  <p:transition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（一）简化会计核算要求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r>
              <a:rPr lang="zh-CN" altLang="en-US"/>
              <a:t>小企业规模较小、业务较为简单、会计基础工作较为薄弱、会计信息使用者的信息需求相对单一等实际情况，对小企业的会计确认、计量和报告进行了简化处理，减少了会计人员职业判断的内容与空间。</a:t>
            </a:r>
            <a:endParaRPr lang="zh-CN" altLang="en-US"/>
          </a:p>
          <a:p>
            <a:pPr lvl="1"/>
            <a:r>
              <a:rPr lang="zh-CN" altLang="en-US"/>
              <a:t>会计科目账务处理大量简化。</a:t>
            </a:r>
            <a:endParaRPr lang="zh-CN" altLang="en-US"/>
          </a:p>
          <a:p>
            <a:pPr lvl="1"/>
            <a:r>
              <a:rPr lang="zh-CN" altLang="en-US"/>
              <a:t>统一采用成本法核算长期股权投资。</a:t>
            </a:r>
            <a:endParaRPr lang="zh-CN" altLang="en-US"/>
          </a:p>
          <a:p>
            <a:pPr lvl="1"/>
            <a:r>
              <a:rPr lang="zh-CN" altLang="en-US"/>
              <a:t>统一采用直线法摊销债券的折价或者溢价。</a:t>
            </a:r>
            <a:endParaRPr lang="zh-CN" altLang="en-US"/>
          </a:p>
          <a:p>
            <a:pPr lvl="1"/>
            <a:r>
              <a:rPr lang="zh-CN" altLang="en-US"/>
              <a:t>要求企业采用应付税款法核算所得税，大大简化了所得税的会计处理。</a:t>
            </a:r>
            <a:endParaRPr lang="zh-CN" altLang="en-US"/>
          </a:p>
          <a:p>
            <a:pPr lvl="1"/>
            <a:r>
              <a:rPr lang="zh-CN" altLang="en-US"/>
              <a:t>统一采用未来适用法对会计政策变更和会计差错更正进行会计处理。</a:t>
            </a:r>
            <a:endParaRPr lang="zh-CN" altLang="en-US"/>
          </a:p>
        </p:txBody>
      </p:sp>
    </p:spTree>
  </p:cSld>
  <p:clrMapOvr>
    <a:masterClrMapping/>
  </p:clrMapOvr>
  <p:transition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（二）采用历史成本计量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资产要求按照成本计量</a:t>
            </a:r>
            <a:endParaRPr lang="zh-CN" altLang="en-US"/>
          </a:p>
          <a:p>
            <a:pPr lvl="1"/>
            <a:r>
              <a:rPr lang="zh-CN" altLang="en-US"/>
              <a:t>第六条 小企业的资产应当按照成本计量，不计提资产减值准备。</a:t>
            </a:r>
            <a:endParaRPr lang="zh-CN" altLang="en-US"/>
          </a:p>
          <a:p>
            <a:pPr lvl="0"/>
            <a:r>
              <a:rPr lang="zh-CN" altLang="en-US"/>
              <a:t>用历史成本，不使用公允价值，部分特殊情况使用市场价格和评估价值。</a:t>
            </a:r>
            <a:endParaRPr lang="zh-CN" altLang="en-US"/>
          </a:p>
          <a:p>
            <a:r>
              <a:rPr lang="zh-CN" altLang="en-US"/>
              <a:t>负债要求按照实际发生额入账</a:t>
            </a:r>
            <a:endParaRPr lang="zh-CN" altLang="en-US"/>
          </a:p>
          <a:p>
            <a:pPr lvl="1"/>
            <a:r>
              <a:rPr lang="zh-CN" altLang="en-US"/>
              <a:t>第四十七条各项流动负债应当按照其实际发生额入账。</a:t>
            </a:r>
            <a:endParaRPr lang="zh-CN" altLang="en-US"/>
          </a:p>
          <a:p>
            <a:pPr lvl="1"/>
            <a:r>
              <a:rPr lang="zh-CN" altLang="en-US"/>
              <a:t>第五十二条非流动负债应当按照其实际发生额入账。</a:t>
            </a:r>
            <a:endParaRPr lang="zh-CN" altLang="en-US"/>
          </a:p>
        </p:txBody>
      </p:sp>
    </p:spTree>
  </p:cSld>
  <p:clrMapOvr>
    <a:masterClrMapping/>
  </p:clrMapOvr>
  <p:transition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（三）适用行业范围更广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消耗性生物资产核算</a:t>
            </a:r>
            <a:endParaRPr lang="zh-CN" altLang="en-US"/>
          </a:p>
          <a:p>
            <a:r>
              <a:rPr lang="zh-CN" altLang="en-US"/>
              <a:t>生产性生物资产核算</a:t>
            </a:r>
            <a:endParaRPr lang="zh-CN" altLang="en-US"/>
          </a:p>
          <a:p>
            <a:r>
              <a:rPr lang="zh-CN" altLang="en-US"/>
              <a:t>工程施工</a:t>
            </a:r>
            <a:endParaRPr lang="zh-CN" altLang="en-US"/>
          </a:p>
          <a:p>
            <a:r>
              <a:rPr lang="zh-CN" altLang="en-US"/>
              <a:t>机械作业</a:t>
            </a:r>
            <a:endParaRPr lang="zh-CN" altLang="en-US"/>
          </a:p>
          <a:p>
            <a:pPr lvl="2"/>
            <a:r>
              <a:rPr lang="zh-CN" altLang="en-US">
                <a:hlinkClick r:id="rId1" action="ppaction://hlinkfile">
                  <a:extLst>
                    <a:ext uri="{DAF060AB-1E55-43B9-8AAB-6FB025537F2F}">
                      <wpsdc:hlinkClr xmlns:wpsdc="http://www.wps.cn/officeDocument/2017/drawingmlCustomData" val="00B050"/>
                      <wpsdc:folHlinkClr xmlns:wpsdc="http://www.wps.cn/officeDocument/2017/drawingmlCustomData" val="FF0000"/>
                      <wpsdc:hlinkUnderline xmlns:wpsdc="http://www.wps.cn/officeDocument/2017/drawingmlCustomData" val="1"/>
                    </a:ext>
                  </a:extLst>
                </a:hlinkClick>
              </a:rPr>
              <a:t>小企业会计准则与原制度适用行业范围比较</a:t>
            </a:r>
            <a:endParaRPr lang="zh-CN" altLang="en-US"/>
          </a:p>
        </p:txBody>
      </p:sp>
    </p:spTree>
  </p:cSld>
  <p:clrMapOvr>
    <a:masterClrMapping/>
  </p:clrMapOvr>
  <p:transition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二、统一中小企业划分范畴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086340" cy="574675"/>
          </a:xfrm>
        </p:spPr>
        <p:txBody>
          <a:bodyPr>
            <a:normAutofit/>
          </a:bodyPr>
          <a:p>
            <a:r>
              <a:rPr lang="zh-CN" altLang="en-US">
                <a:sym typeface="+mn-ea"/>
              </a:rPr>
              <a:t>（一）定量标准：小型、微型企业划型标准</a:t>
            </a:r>
            <a:endParaRPr lang="zh-CN" altLang="en-US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867093" y="2486025"/>
          <a:ext cx="7820025" cy="40589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346450"/>
                <a:gridCol w="1455420"/>
                <a:gridCol w="1610360"/>
                <a:gridCol w="1407795"/>
              </a:tblGrid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行业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从业人员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营业收入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资产总额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农、林、牧、渔业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 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500万元及以下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 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工业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300人及以下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2000万元及以下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 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建筑业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 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6000万元及以下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5000万元及以下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批发业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20人及以下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5000万元及以下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 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零售业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50人及以下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500万元及以下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 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交通运输业（不含铁路运输业）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300人及以下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3000万元及以下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 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仓储业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100人及以下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1000万元及以下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 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邮政业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300人及以下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2000万元及以下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 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住宿业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100人及以下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2000万元及以下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 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餐饮业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100人及以下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2000万元及以下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 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信息传输业（包括电信、互联网和相关服务）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100人及以下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1000万元及以下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 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软件和信息技术服务业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100人及以下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1000万元及以下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 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房地产开发经营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 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1000万元及以下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5000万元及以下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物业管理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300人及以下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1000万元及以下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 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租赁和商务服务业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100人及以下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 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8000万元及以下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</a:tr>
              <a:tr h="2387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其他未列明行业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100人及以下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/>
                        <a:t> </a:t>
                      </a: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900"/>
                    </a:p>
                  </a:txBody>
                  <a:tcPr marL="68580" marR="68580" marT="0" marB="0" vert="horz" anchor="ctr" anchorCtr="0"/>
                </a:tc>
              </a:tr>
            </a:tbl>
          </a:graphicData>
        </a:graphic>
      </p:graphicFrame>
    </p:spTree>
  </p:cSld>
  <p:clrMapOvr>
    <a:masterClrMapping/>
  </p:clrMapOvr>
  <p:transition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marL="0" indent="0">
              <a:buNone/>
            </a:pPr>
            <a:r>
              <a:rPr lang="zh-CN" altLang="en-US"/>
              <a:t>二、统一中小企业划分范畴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zh-CN" altLang="en-US"/>
              <a:t>（二）定性标准</a:t>
            </a:r>
            <a:endParaRPr lang="zh-CN" altLang="en-US"/>
          </a:p>
          <a:p>
            <a:pPr lvl="0"/>
            <a:r>
              <a:rPr lang="zh-CN" altLang="en-US"/>
              <a:t>下列小企业例外（应执行企业会计准则）：</a:t>
            </a:r>
            <a:endParaRPr lang="zh-CN" altLang="en-US"/>
          </a:p>
          <a:p>
            <a:pPr lvl="1"/>
            <a:r>
              <a:rPr lang="zh-CN" altLang="en-US"/>
              <a:t>股票或债券在市场上公开交易的小企业。</a:t>
            </a:r>
            <a:endParaRPr lang="zh-CN" altLang="en-US"/>
          </a:p>
          <a:p>
            <a:pPr lvl="1"/>
            <a:r>
              <a:rPr lang="zh-CN" altLang="en-US"/>
              <a:t>金融机构或其他具有金融性质的小企业。</a:t>
            </a:r>
            <a:endParaRPr lang="zh-CN" altLang="en-US"/>
          </a:p>
          <a:p>
            <a:pPr lvl="1"/>
            <a:r>
              <a:rPr lang="zh-CN" altLang="en-US"/>
              <a:t>企业集团内的母公司和子公司。</a:t>
            </a:r>
            <a:endParaRPr lang="zh-CN" altLang="en-US"/>
          </a:p>
          <a:p>
            <a:pPr lvl="1"/>
            <a:r>
              <a:rPr lang="zh-CN" altLang="en-US"/>
              <a:t>已执行企业会计准则的小型企业，不得转而使用本准则</a:t>
            </a:r>
            <a:endParaRPr lang="zh-CN" altLang="en-US"/>
          </a:p>
          <a:p>
            <a:pPr lvl="0"/>
            <a:r>
              <a:rPr lang="zh-CN" altLang="en-US"/>
              <a:t>（三）其他说明</a:t>
            </a:r>
            <a:endParaRPr lang="zh-CN" altLang="en-US"/>
          </a:p>
          <a:p>
            <a:pPr lvl="1"/>
            <a:r>
              <a:rPr lang="zh-CN" altLang="en-US"/>
              <a:t>符合条件的小企业也可以执行企业会计准则，但不可同时参照小企业会计准则。</a:t>
            </a:r>
            <a:endParaRPr lang="zh-CN" altLang="en-US"/>
          </a:p>
          <a:p>
            <a:pPr lvl="1"/>
            <a:r>
              <a:rPr lang="zh-CN" altLang="en-US"/>
              <a:t>小企业会计准则未做说明的业务可以参照企业会计准则处理</a:t>
            </a:r>
            <a:endParaRPr lang="zh-CN" altLang="en-US"/>
          </a:p>
        </p:txBody>
      </p:sp>
    </p:spTree>
  </p:cSld>
  <p:clrMapOvr>
    <a:masterClrMapping/>
  </p:clrMapOvr>
  <p:transition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三、主要服务于两类对象</a:t>
            </a:r>
            <a:endParaRPr lang="zh-CN" altLang="en-US"/>
          </a:p>
        </p:txBody>
      </p:sp>
      <p:pic>
        <p:nvPicPr>
          <p:cNvPr id="4" name="内容占位符 3" descr="图片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30910" y="1691005"/>
            <a:ext cx="5180965" cy="3063875"/>
          </a:xfrm>
          <a:prstGeom prst="rect">
            <a:avLst/>
          </a:prstGeom>
        </p:spPr>
      </p:pic>
    </p:spTree>
  </p:cSld>
  <p:clrMapOvr>
    <a:masterClrMapping/>
  </p:clrMapOvr>
  <p:transition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四、致力于协调三大关系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r>
              <a:rPr lang="zh-CN" altLang="en-US"/>
              <a:t>《小企业会计准则》与《企业所得税法》的关系</a:t>
            </a:r>
            <a:endParaRPr lang="zh-CN" altLang="en-US"/>
          </a:p>
          <a:p>
            <a:pPr lvl="1"/>
            <a:r>
              <a:rPr lang="zh-CN" altLang="en-US"/>
              <a:t>观点1：会计与税法尽量一致√</a:t>
            </a:r>
            <a:endParaRPr lang="zh-CN" altLang="en-US"/>
          </a:p>
          <a:p>
            <a:pPr lvl="1"/>
            <a:r>
              <a:rPr lang="zh-CN" altLang="en-US"/>
              <a:t>观点2：会计与税法适当分离</a:t>
            </a:r>
            <a:endParaRPr lang="zh-CN" altLang="en-US"/>
          </a:p>
          <a:p>
            <a:r>
              <a:rPr lang="zh-CN" altLang="en-US"/>
              <a:t>《小企业会计准则》与《企业会计准则》的关系</a:t>
            </a:r>
            <a:endParaRPr lang="zh-CN" altLang="en-US"/>
          </a:p>
          <a:p>
            <a:pPr lvl="1"/>
            <a:r>
              <a:rPr lang="zh-CN" altLang="en-US"/>
              <a:t>观点1：独立观</a:t>
            </a:r>
            <a:endParaRPr lang="zh-CN" altLang="en-US"/>
          </a:p>
          <a:p>
            <a:pPr lvl="1"/>
            <a:r>
              <a:rPr lang="zh-CN" altLang="en-US"/>
              <a:t>观点2：发展观√</a:t>
            </a:r>
            <a:endParaRPr lang="zh-CN" altLang="en-US"/>
          </a:p>
          <a:p>
            <a:pPr lvl="1"/>
            <a:r>
              <a:rPr lang="zh-CN" altLang="en-US"/>
              <a:t>《小企业会计准则》与《中小主体国际财务报告准则》的关系</a:t>
            </a:r>
            <a:endParaRPr lang="zh-CN" altLang="en-US"/>
          </a:p>
          <a:p>
            <a:pPr lvl="1"/>
            <a:r>
              <a:rPr lang="zh-CN" altLang="en-US"/>
              <a:t>体现简化原则</a:t>
            </a:r>
            <a:endParaRPr lang="zh-CN" altLang="en-US"/>
          </a:p>
          <a:p>
            <a:pPr lvl="1"/>
            <a:r>
              <a:rPr lang="zh-CN" altLang="en-US"/>
              <a:t>实施范围更大</a:t>
            </a:r>
            <a:endParaRPr lang="zh-CN" altLang="en-US"/>
          </a:p>
        </p:txBody>
      </p:sp>
    </p:spTree>
  </p:cSld>
  <p:clrMapOvr>
    <a:masterClrMapping/>
  </p:clrMapOvr>
  <p:transition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小企业会计准则的贯彻实施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0000"/>
          </a:bodyPr>
          <a:p>
            <a:r>
              <a:rPr lang="zh-CN" altLang="en-US"/>
              <a:t>财会[2011]20号文件	关于贯彻实施《小企业会计准则》的指导意见</a:t>
            </a:r>
            <a:endParaRPr lang="zh-CN" altLang="en-US"/>
          </a:p>
          <a:p>
            <a:r>
              <a:rPr lang="zh-CN" altLang="en-US"/>
              <a:t>　　各省、自治区、直辖市、计划单列市财政厅（局）、中小企业主管部门、国家税务局、地方税务局、工商行政管理局、市场监督管理局、银监局，财政部驻各省、自治区、直辖市、计划单列市财政监察专员办事处：</a:t>
            </a:r>
            <a:endParaRPr lang="zh-CN" altLang="en-US"/>
          </a:p>
          <a:p>
            <a:r>
              <a:rPr lang="zh-CN" altLang="en-US"/>
              <a:t>　　《小企业会计准则》（财会[2011]17号）已正式发布，自2013年1月1日起在全国小企业范围内实施。为贯彻实施好《小企业会计准则》，现提出以下意见： </a:t>
            </a:r>
            <a:endParaRPr lang="zh-CN" altLang="en-US"/>
          </a:p>
          <a:p>
            <a:r>
              <a:rPr lang="zh-CN" altLang="en-US"/>
              <a:t>　　……（略）</a:t>
            </a:r>
            <a:endParaRPr lang="zh-CN" altLang="en-US"/>
          </a:p>
          <a:p>
            <a:r>
              <a:rPr lang="zh-CN" altLang="en-US"/>
              <a:t>财政部、工业和信息化部、国家税务总局、工商总局、银监会</a:t>
            </a:r>
            <a:endParaRPr lang="zh-CN" altLang="en-US"/>
          </a:p>
          <a:p>
            <a:r>
              <a:rPr lang="zh-CN" altLang="en-US"/>
              <a:t>二〇一一年十月二十六日</a:t>
            </a:r>
            <a:endParaRPr lang="zh-CN" altLang="en-US"/>
          </a:p>
        </p:txBody>
      </p:sp>
      <p:graphicFrame>
        <p:nvGraphicFramePr>
          <p:cNvPr id="13" name="图示 12"/>
          <p:cNvGraphicFramePr/>
          <p:nvPr/>
        </p:nvGraphicFramePr>
        <p:xfrm>
          <a:off x="5236210" y="1166495"/>
          <a:ext cx="5387975" cy="45250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关于印发《小企业会计准则》的通知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pPr marL="0" indent="0">
              <a:buNone/>
            </a:pPr>
            <a:r>
              <a:rPr lang="zh-CN" altLang="en-US"/>
              <a:t>为了规范小企业会计确认、计量和报告行为，促进小企业可持续发展，发挥小企业在国民经济和社会发展中的重要作用，根据《中华人民共和国会计法》及其他有关法律和法规，我部制定了《小企业会计准则》，现予印发，自2013年1月1日起在小企业范围内施行，鼓励小企业提前执行。我部于2004年4月27日发布的《小企业会计制度》（财会[2004]2号）同时废止。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执行中有何问题，请及时反馈我部。</a:t>
            </a:r>
            <a:endParaRPr lang="zh-CN" altLang="en-US"/>
          </a:p>
          <a:p>
            <a:pPr marL="0" indent="0">
              <a:buNone/>
            </a:pPr>
            <a:r>
              <a:rPr lang="zh-CN" altLang="en-US"/>
              <a:t>附件：小企业会计准则</a:t>
            </a:r>
            <a:endParaRPr lang="zh-CN" altLang="en-US"/>
          </a:p>
          <a:p>
            <a:pPr marL="0" indent="0" algn="r">
              <a:buNone/>
            </a:pPr>
            <a:r>
              <a:rPr lang="zh-CN" altLang="en-US"/>
              <a:t>财政部</a:t>
            </a:r>
            <a:endParaRPr lang="zh-CN" altLang="en-US"/>
          </a:p>
          <a:p>
            <a:pPr marL="0" indent="0" algn="r">
              <a:buNone/>
            </a:pPr>
            <a:r>
              <a:rPr lang="zh-CN" altLang="en-US"/>
              <a:t>二○一一年十月十八日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000">
        <p159:morph option="byObject"/>
      </p:transition>
    </mc:Choice>
    <mc:Fallback>
      <p:transition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五个部门的实施措施</a:t>
            </a:r>
            <a:endParaRPr lang="zh-CN" altLang="en-US"/>
          </a:p>
        </p:txBody>
      </p:sp>
      <p:pic>
        <p:nvPicPr>
          <p:cNvPr id="5" name="内容占位符 4" descr="pic1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992505" y="1691005"/>
            <a:ext cx="7206615" cy="4153535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本次讲座重点内容</a:t>
            </a:r>
            <a:endParaRPr lang="zh-CN" altLang="en-US"/>
          </a:p>
        </p:txBody>
      </p:sp>
      <p:graphicFrame>
        <p:nvGraphicFramePr>
          <p:cNvPr id="5" name="图示 4"/>
          <p:cNvGraphicFramePr/>
          <p:nvPr/>
        </p:nvGraphicFramePr>
        <p:xfrm>
          <a:off x="932180" y="1845945"/>
          <a:ext cx="7243445" cy="3424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p14:dur="2000">
        <p159:morph option="byObject"/>
      </p:transition>
    </mc:Choice>
    <mc:Fallback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小企业会计准则的颁布意义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一、为小企业健康发展提供更好的服务</a:t>
            </a:r>
            <a:endParaRPr lang="zh-CN" altLang="en-US"/>
          </a:p>
          <a:p>
            <a:r>
              <a:rPr lang="zh-CN" altLang="en-US"/>
              <a:t>二、进一步完善国家企业会计标准体系</a:t>
            </a:r>
            <a:endParaRPr lang="zh-CN" altLang="en-US"/>
          </a:p>
          <a:p>
            <a:r>
              <a:rPr lang="zh-CN" altLang="en-US"/>
              <a:t>三、推进会计体系进一步与国际趋同</a:t>
            </a:r>
            <a:endParaRPr lang="zh-CN" altLang="en-US"/>
          </a:p>
          <a:p>
            <a:r>
              <a:rPr lang="zh-CN" altLang="en-US"/>
              <a:t>四、保证小企业会计信息质量的需要</a:t>
            </a:r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一、为小企业健康发展提供更好的服务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30000"/>
          </a:bodyPr>
          <a:p>
            <a:r>
              <a:rPr lang="zh-CN" altLang="en-US"/>
              <a:t>（一）小企业是国民经济和社会发展的重要力量</a:t>
            </a:r>
            <a:endParaRPr lang="zh-CN" altLang="en-US"/>
          </a:p>
          <a:p>
            <a:r>
              <a:rPr lang="zh-CN" altLang="en-US"/>
              <a:t>　项　　目　　企业总数　　城镇就业岗位　　企业技术创新　　GDP总量</a:t>
            </a:r>
            <a:endParaRPr lang="zh-CN" altLang="en-US"/>
          </a:p>
          <a:p>
            <a:r>
              <a:rPr lang="zh-CN" altLang="en-US"/>
              <a:t>中小企业占比　　99%　　　　　80%　　　　　　　75%　　　　　60%</a:t>
            </a:r>
            <a:endParaRPr lang="zh-CN" altLang="en-US"/>
          </a:p>
          <a:p>
            <a:r>
              <a:rPr lang="zh-CN" altLang="en-US"/>
              <a:t>政策依据：</a:t>
            </a:r>
            <a:endParaRPr lang="zh-CN" altLang="en-US"/>
          </a:p>
          <a:p>
            <a:r>
              <a:rPr lang="zh-CN" altLang="en-US"/>
              <a:t>《中华人民共和国中小企业促进法》2003年</a:t>
            </a:r>
            <a:endParaRPr lang="zh-CN" altLang="en-US"/>
          </a:p>
          <a:p>
            <a:r>
              <a:rPr lang="zh-CN" altLang="en-US"/>
              <a:t>《鼓励支持和引导个体私营等非公有制经济发展的若干意见》（国发[2005]3号）</a:t>
            </a:r>
            <a:endParaRPr lang="zh-CN" altLang="en-US"/>
          </a:p>
          <a:p>
            <a:r>
              <a:rPr lang="zh-CN" altLang="en-US"/>
              <a:t>《国务院关于进一步促进中小企业发展的若干意见》（国发[2009]36号）</a:t>
            </a:r>
            <a:endParaRPr lang="zh-CN" altLang="en-US"/>
          </a:p>
          <a:p>
            <a:r>
              <a:rPr lang="zh-CN" altLang="en-US"/>
              <a:t>（二）财政扶持举措</a:t>
            </a:r>
            <a:endParaRPr lang="zh-CN" altLang="en-US"/>
          </a:p>
          <a:p>
            <a:r>
              <a:rPr lang="zh-CN" altLang="en-US"/>
              <a:t>加大对小型微型企业税收扶持力度</a:t>
            </a:r>
            <a:endParaRPr lang="zh-CN" altLang="en-US"/>
          </a:p>
          <a:p>
            <a:r>
              <a:rPr lang="zh-CN" altLang="en-US"/>
              <a:t>支持金融机构加强对小型微型企业的金融服务</a:t>
            </a:r>
            <a:endParaRPr lang="zh-CN" altLang="en-US"/>
          </a:p>
          <a:p>
            <a:r>
              <a:rPr lang="zh-CN" altLang="en-US"/>
              <a:t>扩大中小企业专项资金规模，更多运用间接方式扶持小型微型企业</a:t>
            </a:r>
            <a:endParaRPr lang="zh-CN" altLang="en-US"/>
          </a:p>
          <a:p>
            <a:r>
              <a:rPr lang="zh-CN" altLang="en-US"/>
              <a:t>进一步清理取消和减免部分涉企收费</a:t>
            </a:r>
            <a:endParaRPr lang="zh-CN" altLang="en-US"/>
          </a:p>
          <a:p>
            <a:r>
              <a:rPr lang="zh-CN" altLang="en-US"/>
              <a:t>发布《小企业会计准则》</a:t>
            </a:r>
            <a:endParaRPr lang="zh-CN" altLang="en-US"/>
          </a:p>
          <a:p>
            <a:r>
              <a:rPr lang="zh-CN" altLang="en-US"/>
              <a:t>（三）会计扶持举措</a:t>
            </a:r>
            <a:endParaRPr lang="zh-CN" altLang="en-US"/>
          </a:p>
          <a:p>
            <a:r>
              <a:rPr lang="zh-CN" altLang="en-US"/>
              <a:t>规范会计行为，保证信息质量，加强企业管理，提高企业信用</a:t>
            </a:r>
            <a:endParaRPr lang="zh-CN" altLang="en-US"/>
          </a:p>
          <a:p>
            <a:r>
              <a:rPr lang="zh-CN" altLang="en-US"/>
              <a:t>保障依法征税，促进依法纳税，维护税收公平，落实税收优惠</a:t>
            </a:r>
            <a:endParaRPr lang="zh-CN" altLang="en-US"/>
          </a:p>
          <a:p>
            <a:r>
              <a:rPr lang="zh-CN" altLang="en-US"/>
              <a:t>完善银行征信系统，提高信贷决策水平，落实金融扶持政策</a:t>
            </a:r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二、完善企业会计准则标准体系的需要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（一）企业会计准则体系框架已基本建成</a:t>
            </a:r>
            <a:endParaRPr lang="zh-CN" altLang="en-US"/>
          </a:p>
          <a:p>
            <a:r>
              <a:rPr lang="zh-CN" altLang="en-US"/>
              <a:t>（二）小企业会计核算现状</a:t>
            </a:r>
            <a:endParaRPr lang="zh-CN" altLang="en-US"/>
          </a:p>
          <a:p>
            <a:r>
              <a:rPr lang="zh-CN" altLang="en-US"/>
              <a:t>行业会计制度</a:t>
            </a:r>
            <a:endParaRPr lang="zh-CN" altLang="en-US"/>
          </a:p>
          <a:p>
            <a:r>
              <a:rPr lang="zh-CN" altLang="en-US"/>
              <a:t>企业会计制度和行业核算办法</a:t>
            </a:r>
            <a:endParaRPr lang="zh-CN" altLang="en-US"/>
          </a:p>
          <a:p>
            <a:r>
              <a:rPr lang="zh-CN" altLang="en-US"/>
              <a:t>小企业会计制度等</a:t>
            </a:r>
            <a:endParaRPr lang="zh-CN" altLang="en-US"/>
          </a:p>
          <a:p>
            <a:r>
              <a:rPr lang="zh-CN" altLang="en-US"/>
              <a:t>（三）建立实施企业会计标准体系</a:t>
            </a:r>
            <a:endParaRPr lang="zh-CN" altLang="en-US"/>
          </a:p>
          <a:p>
            <a:r>
              <a:rPr lang="zh-CN" altLang="en-US"/>
              <a:t>大中型企业执行《企业会计准则》</a:t>
            </a:r>
            <a:endParaRPr lang="zh-CN" altLang="en-US"/>
          </a:p>
          <a:p>
            <a:r>
              <a:rPr lang="zh-CN" altLang="en-US"/>
              <a:t>小企业执行《小企业会计准则》</a:t>
            </a:r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三、推进会计国际趋同的需要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（一）国际会计组织对中小企业会计研究很重视</a:t>
            </a:r>
            <a:endParaRPr lang="zh-CN" altLang="en-US"/>
          </a:p>
          <a:p>
            <a:r>
              <a:rPr lang="zh-CN" altLang="en-US"/>
              <a:t>（二）英美等主要发达国家均推行差别报告制度</a:t>
            </a:r>
            <a:endParaRPr lang="zh-CN" altLang="en-US"/>
          </a:p>
          <a:p>
            <a:r>
              <a:rPr lang="zh-CN" altLang="en-US"/>
              <a:t>（三）我国小企业会计准则实施要求高于国际标准</a:t>
            </a:r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四、保证小企业会计信息质量的需要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小企业会计核算标准发展历程</a:t>
            </a:r>
            <a:endParaRPr lang="zh-CN" altLang="en-US"/>
          </a:p>
          <a:p>
            <a:pPr lvl="1"/>
            <a:r>
              <a:rPr lang="zh-CN" altLang="en-US"/>
              <a:t>1992年：分行业会计制度</a:t>
            </a:r>
            <a:endParaRPr lang="zh-CN" altLang="en-US"/>
          </a:p>
          <a:p>
            <a:pPr lvl="1"/>
            <a:r>
              <a:rPr lang="zh-CN" altLang="en-US"/>
              <a:t>2004年：小企业会计制度</a:t>
            </a:r>
            <a:endParaRPr lang="zh-CN" altLang="en-US"/>
          </a:p>
          <a:p>
            <a:pPr lvl="1"/>
            <a:r>
              <a:rPr lang="zh-CN" altLang="en-US"/>
              <a:t>2011年：小企业会计准则</a:t>
            </a:r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小企业会计准则的制定过程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zh-CN" altLang="en-US"/>
              <a:t>深入调研：理论研究、实践论证</a:t>
            </a:r>
            <a:endParaRPr lang="zh-CN" altLang="en-US"/>
          </a:p>
          <a:p>
            <a:r>
              <a:rPr lang="zh-CN" altLang="en-US"/>
              <a:t>两次广泛征求社会意见</a:t>
            </a:r>
            <a:endParaRPr lang="zh-CN" altLang="en-US"/>
          </a:p>
          <a:p>
            <a:r>
              <a:rPr lang="zh-CN" altLang="en-US"/>
              <a:t>组织抽样模拟测试</a:t>
            </a:r>
            <a:endParaRPr lang="zh-CN" altLang="en-US"/>
          </a:p>
          <a:p>
            <a:r>
              <a:rPr lang="zh-CN" altLang="en-US"/>
              <a:t>做好发布实施前准备工作</a:t>
            </a:r>
            <a:endParaRPr lang="zh-CN" altLang="en-US"/>
          </a:p>
        </p:txBody>
      </p:sp>
      <p:pic>
        <p:nvPicPr>
          <p:cNvPr id="8" name="内容占位符 7" descr="图片2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6278245" y="1990090"/>
            <a:ext cx="4762500" cy="2714625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tags/tag1.xml><?xml version="1.0" encoding="utf-8"?>
<p:tagLst xmlns:p="http://schemas.openxmlformats.org/presentationml/2006/main">
  <p:tag name="KSO_WM_UNIT_TABLE_BEAUTIFY" val="smartTable{7d13723b-a8a1-4282-8083-6267593da1eb}"/>
  <p:tag name="TABLE_ENDDRAG_ORIGIN_RECT" val="615*319"/>
  <p:tag name="TABLE_ENDDRAG_RECT" val="256*178*615*319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2638</Words>
  <Application>WPS 演示</Application>
  <PresentationFormat>宽屏</PresentationFormat>
  <Paragraphs>289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Calibri</vt:lpstr>
      <vt:lpstr>Arial Unicode MS</vt:lpstr>
      <vt:lpstr>Office 主题</vt:lpstr>
      <vt:lpstr>《小企业会计准则》基本精神及主要内容解析</vt:lpstr>
      <vt:lpstr>关于印发《小企业会计准则》的通知</vt:lpstr>
      <vt:lpstr>本次讲座重点内容</vt:lpstr>
      <vt:lpstr>小企业会计准则的颁布意义</vt:lpstr>
      <vt:lpstr>一、为小企业健康发展提供更好的服务</vt:lpstr>
      <vt:lpstr>二、完善企业会计准则标准体系的需要</vt:lpstr>
      <vt:lpstr>三、推进会计国际趋同的需要</vt:lpstr>
      <vt:lpstr>四、保证小企业会计信息质量的需要</vt:lpstr>
      <vt:lpstr>小企业会计准则的制定过程</vt:lpstr>
      <vt:lpstr>小企业会计准则的主要内容</vt:lpstr>
      <vt:lpstr>一、形成一个完整的体系标准</vt:lpstr>
      <vt:lpstr>（一）简化会计核算要求</vt:lpstr>
      <vt:lpstr>（二）采用历史成本计量</vt:lpstr>
      <vt:lpstr>（三）适用行业范围更广</vt:lpstr>
      <vt:lpstr>二、统一中小企业划分范畴</vt:lpstr>
      <vt:lpstr>二、统一中小企业划分范畴</vt:lpstr>
      <vt:lpstr>三、主要服务于两类对象</vt:lpstr>
      <vt:lpstr>四、致力于协调三大关系</vt:lpstr>
      <vt:lpstr>小企业会计准则的贯彻实施</vt:lpstr>
      <vt:lpstr>五个部门的实施措施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何奇</cp:lastModifiedBy>
  <cp:revision>10</cp:revision>
  <dcterms:created xsi:type="dcterms:W3CDTF">2020-11-18T14:05:00Z</dcterms:created>
  <dcterms:modified xsi:type="dcterms:W3CDTF">2020-12-23T07:17:19Z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2052-11.1.0.10132</vt:lpwstr>
  </property>
</Properties>
</file>